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57" r:id="rId3"/>
    <p:sldId id="259" r:id="rId4"/>
    <p:sldId id="268" r:id="rId5"/>
    <p:sldId id="281" r:id="rId6"/>
    <p:sldId id="272" r:id="rId7"/>
    <p:sldId id="273" r:id="rId8"/>
    <p:sldId id="274" r:id="rId9"/>
    <p:sldId id="277" r:id="rId10"/>
    <p:sldId id="265" r:id="rId1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D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70" autoAdjust="0"/>
    <p:restoredTop sz="70498" autoAdjust="0"/>
  </p:normalViewPr>
  <p:slideViewPr>
    <p:cSldViewPr>
      <p:cViewPr varScale="1">
        <p:scale>
          <a:sx n="50" d="100"/>
          <a:sy n="50" d="100"/>
        </p:scale>
        <p:origin x="1480" y="24"/>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648"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B013BB-223A-4A7A-A9B6-504A14290792}" type="datetimeFigureOut">
              <a:rPr lang="nb-NO" smtClean="0"/>
              <a:t>09.03.2017</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0BF349-27A5-44C1-8C69-2C3879FAD297}" type="slidenum">
              <a:rPr lang="nb-NO" smtClean="0"/>
              <a:t>‹#›</a:t>
            </a:fld>
            <a:endParaRPr lang="nb-NO"/>
          </a:p>
        </p:txBody>
      </p:sp>
    </p:spTree>
    <p:extLst>
      <p:ext uri="{BB962C8B-B14F-4D97-AF65-F5344CB8AC3E}">
        <p14:creationId xmlns:p14="http://schemas.microsoft.com/office/powerpoint/2010/main" val="15856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Grade_(educ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0BF349-27A5-44C1-8C69-2C3879FAD297}" type="slidenum">
              <a:rPr lang="nb-NO" smtClean="0"/>
              <a:t>2</a:t>
            </a:fld>
            <a:endParaRPr lang="nb-NO"/>
          </a:p>
        </p:txBody>
      </p:sp>
    </p:spTree>
    <p:extLst>
      <p:ext uri="{BB962C8B-B14F-4D97-AF65-F5344CB8AC3E}">
        <p14:creationId xmlns:p14="http://schemas.microsoft.com/office/powerpoint/2010/main" val="402303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Our Journey</a:t>
            </a:r>
          </a:p>
          <a:p>
            <a:r>
              <a:rPr lang="en-US" dirty="0" smtClean="0"/>
              <a:t>This </a:t>
            </a:r>
            <a:r>
              <a:rPr lang="en-US" dirty="0"/>
              <a:t>process is intended to take place throughout Europe to better integrate the higher educations systems, and Norway is among the first to implement this process. The Norwegian approach was a quick and brutal removal of the old system and replacement to the new instantly</a:t>
            </a:r>
            <a:r>
              <a:rPr lang="en-US" dirty="0" smtClean="0"/>
              <a:t>.</a:t>
            </a:r>
          </a:p>
          <a:p>
            <a:endParaRPr lang="en-US" dirty="0" smtClean="0"/>
          </a:p>
          <a:p>
            <a:endParaRPr lang="en-US" dirty="0" smtClean="0"/>
          </a:p>
          <a:p>
            <a:r>
              <a:rPr lang="en-US" dirty="0" err="1" smtClean="0"/>
              <a:t>Mjøs</a:t>
            </a:r>
            <a:r>
              <a:rPr lang="en-US" dirty="0" smtClean="0"/>
              <a:t> </a:t>
            </a:r>
            <a:r>
              <a:rPr lang="en-US" dirty="0" err="1" smtClean="0"/>
              <a:t>utvalget</a:t>
            </a:r>
            <a:r>
              <a:rPr lang="en-US" dirty="0" smtClean="0"/>
              <a:t> was a political frontrunner for the Quality Reform and the</a:t>
            </a:r>
            <a:r>
              <a:rPr lang="en-US" baseline="0" dirty="0" smtClean="0"/>
              <a:t> Bologna process in Norway. </a:t>
            </a:r>
          </a:p>
          <a:p>
            <a:r>
              <a:rPr lang="en-US" baseline="0" dirty="0" smtClean="0"/>
              <a:t>One outcome of the report was introduction of a new financial system for the universities and Colleges. The HEI institutions got part of their funding as a result of the amount of credits produced. The idea was the institutions should compete about the students and follow the students closely.</a:t>
            </a:r>
            <a:endParaRPr lang="en-US" dirty="0"/>
          </a:p>
          <a:p>
            <a:endParaRPr lang="en-US" dirty="0" smtClean="0"/>
          </a:p>
          <a:p>
            <a:r>
              <a:rPr lang="en-US" dirty="0"/>
              <a:t>NKR describes learning outcomes in terms of </a:t>
            </a:r>
            <a:r>
              <a:rPr lang="en-US" b="1" dirty="0"/>
              <a:t>knowledge, skills and competence</a:t>
            </a:r>
            <a:r>
              <a:rPr lang="en-US" dirty="0"/>
              <a:t>, in other words, what a person knows, and is able to do after training. NKR is based on the formal education system and there is currently only qualifications acquired through education system which is embedded at levels in the </a:t>
            </a:r>
            <a:r>
              <a:rPr lang="en-US" dirty="0" smtClean="0"/>
              <a:t>framework</a:t>
            </a:r>
          </a:p>
          <a:p>
            <a:endParaRPr lang="en-US" dirty="0" smtClean="0"/>
          </a:p>
          <a:p>
            <a:r>
              <a:rPr lang="en-US" dirty="0" smtClean="0"/>
              <a:t>The first QA was very</a:t>
            </a:r>
            <a:r>
              <a:rPr lang="en-US" baseline="0" dirty="0" smtClean="0"/>
              <a:t> extensive massive, it covered every detail.</a:t>
            </a:r>
            <a:endParaRPr lang="en-US" dirty="0"/>
          </a:p>
        </p:txBody>
      </p:sp>
      <p:sp>
        <p:nvSpPr>
          <p:cNvPr id="4" name="Slide Number Placeholder 3"/>
          <p:cNvSpPr>
            <a:spLocks noGrp="1"/>
          </p:cNvSpPr>
          <p:nvPr>
            <p:ph type="sldNum" sz="quarter" idx="10"/>
          </p:nvPr>
        </p:nvSpPr>
        <p:spPr/>
        <p:txBody>
          <a:bodyPr/>
          <a:lstStyle/>
          <a:p>
            <a:fld id="{D50BF349-27A5-44C1-8C69-2C3879FAD297}" type="slidenum">
              <a:rPr lang="nb-NO" smtClean="0"/>
              <a:t>3</a:t>
            </a:fld>
            <a:endParaRPr lang="nb-NO"/>
          </a:p>
        </p:txBody>
      </p:sp>
    </p:spTree>
    <p:extLst>
      <p:ext uri="{BB962C8B-B14F-4D97-AF65-F5344CB8AC3E}">
        <p14:creationId xmlns:p14="http://schemas.microsoft.com/office/powerpoint/2010/main" val="420047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changed included replacing the former number scale (from 1.0 to 4.0) </a:t>
            </a:r>
            <a:r>
              <a:rPr lang="en-US" dirty="0">
                <a:hlinkClick r:id="rId3" tooltip="Grade (education)"/>
              </a:rPr>
              <a:t>grades</a:t>
            </a:r>
            <a:r>
              <a:rPr lang="en-US" dirty="0"/>
              <a:t> to A to F letter scale, reducing the number of passing grades from </a:t>
            </a:r>
            <a:r>
              <a:rPr lang="en-US" b="1" dirty="0"/>
              <a:t>41 to five</a:t>
            </a:r>
            <a:r>
              <a:rPr lang="en-US" dirty="0"/>
              <a:t>. It also changed the former system credits of </a:t>
            </a:r>
            <a:r>
              <a:rPr lang="en-US" i="1" dirty="0" err="1" smtClean="0"/>
              <a:t>vekttall</a:t>
            </a:r>
            <a:endParaRPr lang="en-US" i="1" dirty="0" smtClean="0"/>
          </a:p>
          <a:p>
            <a:endParaRPr lang="en-US" i="1" dirty="0" smtClean="0"/>
          </a:p>
          <a:p>
            <a:endParaRPr lang="en-US" i="1" dirty="0"/>
          </a:p>
          <a:p>
            <a:r>
              <a:rPr lang="en-US" dirty="0"/>
              <a:t>The process of measuring quality must follow established methods. Therefore, quantitative collection of statistics is currently the most important instrument for assessing quality. The incentives in the financing system related to the production of academic credits and the system for evaluating performance within research are objective dimensions that can be quantified. </a:t>
            </a:r>
          </a:p>
          <a:p>
            <a:r>
              <a:rPr lang="en-US" dirty="0"/>
              <a:t>However, these quantitative indicators are supplemented by more qualitative assessments through the monitoring and evaluation of individual educational </a:t>
            </a:r>
            <a:r>
              <a:rPr lang="en-US" dirty="0" err="1"/>
              <a:t>programmes</a:t>
            </a:r>
            <a:r>
              <a:rPr lang="en-US" dirty="0"/>
              <a:t> and institutions carried out by the Norwegian Agency for Quality Assurance in Education. Taken together, this provides an overview of quality to the extent it is currently possible to measure it.</a:t>
            </a:r>
          </a:p>
          <a:p>
            <a:endParaRPr lang="en-US" i="1" dirty="0"/>
          </a:p>
          <a:p>
            <a:endParaRPr lang="en-US" dirty="0"/>
          </a:p>
        </p:txBody>
      </p:sp>
      <p:sp>
        <p:nvSpPr>
          <p:cNvPr id="4" name="Slide Number Placeholder 3"/>
          <p:cNvSpPr>
            <a:spLocks noGrp="1"/>
          </p:cNvSpPr>
          <p:nvPr>
            <p:ph type="sldNum" sz="quarter" idx="10"/>
          </p:nvPr>
        </p:nvSpPr>
        <p:spPr/>
        <p:txBody>
          <a:bodyPr/>
          <a:lstStyle/>
          <a:p>
            <a:fld id="{D50BF349-27A5-44C1-8C69-2C3879FAD297}" type="slidenum">
              <a:rPr lang="nb-NO" smtClean="0"/>
              <a:t>4</a:t>
            </a:fld>
            <a:endParaRPr lang="nb-NO"/>
          </a:p>
        </p:txBody>
      </p:sp>
    </p:spTree>
    <p:extLst>
      <p:ext uri="{BB962C8B-B14F-4D97-AF65-F5344CB8AC3E}">
        <p14:creationId xmlns:p14="http://schemas.microsoft.com/office/powerpoint/2010/main" val="75637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noProof="0" dirty="0" smtClean="0"/>
              <a:t>The universities</a:t>
            </a:r>
            <a:r>
              <a:rPr lang="en-US" baseline="0" noProof="0" dirty="0" smtClean="0"/>
              <a:t> got freedom create and terminate study </a:t>
            </a:r>
            <a:r>
              <a:rPr lang="en-US" baseline="0" noProof="0" dirty="0" err="1" smtClean="0"/>
              <a:t>programmes</a:t>
            </a:r>
            <a:endParaRPr lang="en-US" baseline="0" noProof="0" dirty="0" smtClean="0"/>
          </a:p>
          <a:p>
            <a:r>
              <a:rPr lang="en-US" baseline="0" noProof="0" dirty="0" smtClean="0"/>
              <a:t>Whether the </a:t>
            </a:r>
            <a:r>
              <a:rPr lang="en-US" baseline="0" noProof="0" dirty="0" err="1" smtClean="0"/>
              <a:t>programme</a:t>
            </a:r>
            <a:r>
              <a:rPr lang="en-US" baseline="0" noProof="0" dirty="0" smtClean="0"/>
              <a:t> should be taught in Norwegian or English</a:t>
            </a:r>
            <a:endParaRPr lang="en-US" noProof="0" dirty="0"/>
          </a:p>
        </p:txBody>
      </p:sp>
      <p:sp>
        <p:nvSpPr>
          <p:cNvPr id="4" name="Plassholder for lysbildenummer 3"/>
          <p:cNvSpPr>
            <a:spLocks noGrp="1"/>
          </p:cNvSpPr>
          <p:nvPr>
            <p:ph type="sldNum" sz="quarter" idx="10"/>
          </p:nvPr>
        </p:nvSpPr>
        <p:spPr/>
        <p:txBody>
          <a:bodyPr/>
          <a:lstStyle/>
          <a:p>
            <a:pPr>
              <a:defRPr/>
            </a:pPr>
            <a:fld id="{E3FE709A-1D00-412D-94C6-6884416ACC7A}" type="slidenum">
              <a:rPr lang="nb-NO" smtClean="0"/>
              <a:pPr>
                <a:defRPr/>
              </a:pPr>
              <a:t>5</a:t>
            </a:fld>
            <a:endParaRPr lang="nb-NO"/>
          </a:p>
        </p:txBody>
      </p:sp>
    </p:spTree>
    <p:extLst>
      <p:ext uri="{BB962C8B-B14F-4D97-AF65-F5344CB8AC3E}">
        <p14:creationId xmlns:p14="http://schemas.microsoft.com/office/powerpoint/2010/main" val="117077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develop the first QA system very many working groups were set down</a:t>
            </a:r>
            <a:r>
              <a:rPr lang="en-US" baseline="0" dirty="0" smtClean="0"/>
              <a:t> each with a different mandate</a:t>
            </a:r>
          </a:p>
          <a:p>
            <a:r>
              <a:rPr lang="en-US" baseline="0" dirty="0" smtClean="0"/>
              <a:t> - routines for admission</a:t>
            </a:r>
          </a:p>
          <a:p>
            <a:r>
              <a:rPr lang="en-US" baseline="0" dirty="0" smtClean="0"/>
              <a:t>Approval of new courses, </a:t>
            </a:r>
            <a:r>
              <a:rPr lang="en-US" baseline="0" dirty="0" err="1" smtClean="0"/>
              <a:t>programmes</a:t>
            </a:r>
            <a:endParaRPr lang="en-US" baseline="0" dirty="0" smtClean="0"/>
          </a:p>
          <a:p>
            <a:pPr marL="171450" indent="-171450">
              <a:buFontTx/>
              <a:buChar char="-"/>
            </a:pPr>
            <a:r>
              <a:rPr lang="en-US" baseline="0" dirty="0" smtClean="0"/>
              <a:t>The new credit system</a:t>
            </a:r>
          </a:p>
          <a:p>
            <a:pPr marL="171450" indent="-171450">
              <a:buFontTx/>
              <a:buChar char="-"/>
            </a:pPr>
            <a:r>
              <a:rPr lang="en-US" baseline="0" dirty="0" smtClean="0"/>
              <a:t>The grading system </a:t>
            </a:r>
            <a:r>
              <a:rPr lang="en-US" baseline="0" dirty="0" err="1" smtClean="0"/>
              <a:t>etc</a:t>
            </a:r>
            <a:endParaRPr lang="en-US" baseline="0" dirty="0" smtClean="0"/>
          </a:p>
          <a:p>
            <a:pPr marL="171450" indent="-171450">
              <a:buFontTx/>
              <a:buChar char="-"/>
            </a:pPr>
            <a:endParaRPr lang="en-US" baseline="0" dirty="0" smtClean="0"/>
          </a:p>
          <a:p>
            <a:pPr marL="171450" indent="-171450">
              <a:buFontTx/>
              <a:buChar char="-"/>
            </a:pPr>
            <a:r>
              <a:rPr lang="en-US" baseline="0" dirty="0" smtClean="0"/>
              <a:t>All working groups had members from the central administration, scientific staff, student counsellors AND students.</a:t>
            </a:r>
          </a:p>
          <a:p>
            <a:pPr marL="171450" indent="-171450">
              <a:buFontTx/>
              <a:buChar char="-"/>
            </a:pPr>
            <a:endParaRPr lang="en-US" baseline="0" dirty="0" smtClean="0"/>
          </a:p>
          <a:p>
            <a:pPr marL="171450" indent="-171450">
              <a:buFontTx/>
              <a:buChar char="-"/>
            </a:pPr>
            <a:r>
              <a:rPr lang="en-US" baseline="0" dirty="0" smtClean="0"/>
              <a:t>Digital Course evaluations was introduced for all course after every time the course was given. The </a:t>
            </a:r>
          </a:p>
          <a:p>
            <a:pPr marL="171450" indent="-171450">
              <a:buFontTx/>
              <a:buChar char="-"/>
            </a:pPr>
            <a:r>
              <a:rPr lang="en-US" baseline="0" dirty="0" smtClean="0"/>
              <a:t>External evaluations of study </a:t>
            </a:r>
            <a:r>
              <a:rPr lang="en-US" baseline="0" dirty="0" err="1" smtClean="0"/>
              <a:t>programmes</a:t>
            </a:r>
            <a:r>
              <a:rPr lang="en-US" baseline="0" dirty="0" smtClean="0"/>
              <a:t>.</a:t>
            </a:r>
          </a:p>
          <a:p>
            <a:pPr marL="0" indent="0">
              <a:buFontTx/>
              <a:buNone/>
            </a:pPr>
            <a:r>
              <a:rPr lang="en-US" baseline="0" dirty="0" smtClean="0"/>
              <a:t> </a:t>
            </a:r>
          </a:p>
          <a:p>
            <a:pPr marL="171450" indent="-171450">
              <a:buFontTx/>
              <a:buChar char="-"/>
            </a:pPr>
            <a:r>
              <a:rPr lang="en-US" baseline="0" dirty="0" smtClean="0"/>
              <a:t>All findings was followed up by Education committee and the Department boards</a:t>
            </a:r>
          </a:p>
          <a:p>
            <a:pPr marL="171450" indent="-171450">
              <a:buFontTx/>
              <a:buChar char="-"/>
            </a:pPr>
            <a:endParaRPr lang="en-US" baseline="0" dirty="0" smtClean="0"/>
          </a:p>
          <a:p>
            <a:pPr marL="171450" indent="-171450">
              <a:buFontTx/>
              <a:buChar char="-"/>
            </a:pPr>
            <a:r>
              <a:rPr lang="en-US" baseline="0" dirty="0" smtClean="0"/>
              <a:t>And followed up by yearly dialogs with rector, directors </a:t>
            </a:r>
            <a:r>
              <a:rPr lang="en-US" baseline="0" dirty="0" err="1" smtClean="0"/>
              <a:t>etc</a:t>
            </a:r>
            <a:r>
              <a:rPr lang="en-US" baseline="0" dirty="0" smtClean="0"/>
              <a:t>…</a:t>
            </a:r>
          </a:p>
          <a:p>
            <a:pPr marL="171450" indent="-171450">
              <a:buFontTx/>
              <a:buChar char="-"/>
            </a:pPr>
            <a:endParaRPr lang="en-US" baseline="0" dirty="0" smtClean="0"/>
          </a:p>
          <a:p>
            <a:pPr marL="171450" indent="-171450">
              <a:buFontTx/>
              <a:buChar char="-"/>
            </a:pPr>
            <a:r>
              <a:rPr lang="en-US" baseline="0" dirty="0" smtClean="0"/>
              <a:t>The newer QA systems are have been improved and have less focus on controlling and more focus on development and learning outcome.</a:t>
            </a:r>
          </a:p>
          <a:p>
            <a:endParaRPr lang="en-US" dirty="0"/>
          </a:p>
        </p:txBody>
      </p:sp>
      <p:sp>
        <p:nvSpPr>
          <p:cNvPr id="4" name="Slide Number Placeholder 3"/>
          <p:cNvSpPr>
            <a:spLocks noGrp="1"/>
          </p:cNvSpPr>
          <p:nvPr>
            <p:ph type="sldNum" sz="quarter" idx="10"/>
          </p:nvPr>
        </p:nvSpPr>
        <p:spPr/>
        <p:txBody>
          <a:bodyPr/>
          <a:lstStyle/>
          <a:p>
            <a:fld id="{D50BF349-27A5-44C1-8C69-2C3879FAD297}" type="slidenum">
              <a:rPr lang="nb-NO" smtClean="0"/>
              <a:t>6</a:t>
            </a:fld>
            <a:endParaRPr lang="nb-NO"/>
          </a:p>
        </p:txBody>
      </p:sp>
    </p:spTree>
    <p:extLst>
      <p:ext uri="{BB962C8B-B14F-4D97-AF65-F5344CB8AC3E}">
        <p14:creationId xmlns:p14="http://schemas.microsoft.com/office/powerpoint/2010/main" val="187519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Studiebarometeret</a:t>
            </a:r>
            <a:r>
              <a:rPr lang="en-US" dirty="0" smtClean="0"/>
              <a:t> contains information from the national student survey about quality of education.</a:t>
            </a:r>
            <a:endParaRPr lang="en-US" dirty="0"/>
          </a:p>
        </p:txBody>
      </p:sp>
      <p:sp>
        <p:nvSpPr>
          <p:cNvPr id="4" name="Slide Number Placeholder 3"/>
          <p:cNvSpPr>
            <a:spLocks noGrp="1"/>
          </p:cNvSpPr>
          <p:nvPr>
            <p:ph type="sldNum" sz="quarter" idx="10"/>
          </p:nvPr>
        </p:nvSpPr>
        <p:spPr/>
        <p:txBody>
          <a:bodyPr/>
          <a:lstStyle/>
          <a:p>
            <a:fld id="{D50BF349-27A5-44C1-8C69-2C3879FAD297}" type="slidenum">
              <a:rPr lang="nb-NO" smtClean="0"/>
              <a:t>8</a:t>
            </a:fld>
            <a:endParaRPr lang="nb-NO"/>
          </a:p>
        </p:txBody>
      </p:sp>
    </p:spTree>
    <p:extLst>
      <p:ext uri="{BB962C8B-B14F-4D97-AF65-F5344CB8AC3E}">
        <p14:creationId xmlns:p14="http://schemas.microsoft.com/office/powerpoint/2010/main" val="316886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Norwegian students have a very important</a:t>
            </a:r>
            <a:r>
              <a:rPr lang="en-US" baseline="0" dirty="0" smtClean="0"/>
              <a:t> role at Norwegian institutions. </a:t>
            </a:r>
            <a:endParaRPr lang="en-US" dirty="0"/>
          </a:p>
        </p:txBody>
      </p:sp>
      <p:sp>
        <p:nvSpPr>
          <p:cNvPr id="4" name="Slide Number Placeholder 3"/>
          <p:cNvSpPr>
            <a:spLocks noGrp="1"/>
          </p:cNvSpPr>
          <p:nvPr>
            <p:ph type="sldNum" sz="quarter" idx="10"/>
          </p:nvPr>
        </p:nvSpPr>
        <p:spPr/>
        <p:txBody>
          <a:bodyPr/>
          <a:lstStyle/>
          <a:p>
            <a:fld id="{D50BF349-27A5-44C1-8C69-2C3879FAD297}" type="slidenum">
              <a:rPr lang="nb-NO" smtClean="0"/>
              <a:t>9</a:t>
            </a:fld>
            <a:endParaRPr lang="nb-NO"/>
          </a:p>
        </p:txBody>
      </p:sp>
    </p:spTree>
    <p:extLst>
      <p:ext uri="{BB962C8B-B14F-4D97-AF65-F5344CB8AC3E}">
        <p14:creationId xmlns:p14="http://schemas.microsoft.com/office/powerpoint/2010/main" val="4029250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Forside">
    <p:bg>
      <p:bgPr>
        <a:solidFill>
          <a:schemeClr val="accent1"/>
        </a:solidFill>
        <a:effectLst/>
      </p:bgPr>
    </p:bg>
    <p:spTree>
      <p:nvGrpSpPr>
        <p:cNvPr id="1" name=""/>
        <p:cNvGrpSpPr/>
        <p:nvPr/>
      </p:nvGrpSpPr>
      <p:grpSpPr>
        <a:xfrm>
          <a:off x="0" y="0"/>
          <a:ext cx="0" cy="0"/>
          <a:chOff x="0" y="0"/>
          <a:chExt cx="0" cy="0"/>
        </a:xfrm>
      </p:grpSpPr>
      <p:pic>
        <p:nvPicPr>
          <p:cNvPr id="5" name="Bild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50000"/>
          <a:stretch/>
        </p:blipFill>
        <p:spPr>
          <a:xfrm>
            <a:off x="4571999" y="2572510"/>
            <a:ext cx="2569469" cy="1712979"/>
          </a:xfrm>
          <a:prstGeom prst="rect">
            <a:avLst/>
          </a:prstGeom>
        </p:spPr>
      </p:pic>
      <p:pic>
        <p:nvPicPr>
          <p:cNvPr id="2050" name="Picture 2" descr="Z:\NMBU\NMBU_symbol_1000prosent_av_18mm_RGB_hvi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531" y="2571889"/>
            <a:ext cx="2147040" cy="171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032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4" name="Plassholder for dato 3"/>
          <p:cNvSpPr>
            <a:spLocks noGrp="1"/>
          </p:cNvSpPr>
          <p:nvPr>
            <p:ph type="dt" sz="half" idx="10"/>
          </p:nvPr>
        </p:nvSpPr>
        <p:spPr/>
        <p:txBody>
          <a:bodyPr/>
          <a:lstStyle/>
          <a:p>
            <a:r>
              <a:rPr lang="nb-NO" smtClean="0"/>
              <a:t>Norges miljø- og biovitenskapelige universitet</a:t>
            </a:r>
            <a:endParaRPr lang="nb-NO"/>
          </a:p>
        </p:txBody>
      </p:sp>
      <p:sp>
        <p:nvSpPr>
          <p:cNvPr id="5" name="Plassholder for bunntekst 4"/>
          <p:cNvSpPr>
            <a:spLocks noGrp="1"/>
          </p:cNvSpPr>
          <p:nvPr>
            <p:ph type="ftr" sz="quarter" idx="11"/>
          </p:nvPr>
        </p:nvSpPr>
        <p:spPr/>
        <p:txBody>
          <a:bodyPr/>
          <a:lstStyle/>
          <a:p>
            <a:r>
              <a:rPr lang="nb-NO" smtClean="0"/>
              <a:t>Tittel på presentasjon</a:t>
            </a:r>
            <a:endParaRPr lang="nb-NO"/>
          </a:p>
        </p:txBody>
      </p:sp>
      <p:sp>
        <p:nvSpPr>
          <p:cNvPr id="6" name="Plassholder for lysbildenummer 5"/>
          <p:cNvSpPr>
            <a:spLocks noGrp="1"/>
          </p:cNvSpPr>
          <p:nvPr>
            <p:ph type="sldNum" sz="quarter" idx="12"/>
          </p:nvPr>
        </p:nvSpPr>
        <p:spPr/>
        <p:txBody>
          <a:bodyPr/>
          <a:lstStyle/>
          <a:p>
            <a:fld id="{76503D8D-F27D-49CA-A299-3589FD585F6D}" type="slidenum">
              <a:rPr lang="nb-NO" smtClean="0"/>
              <a:t>‹#›</a:t>
            </a:fld>
            <a:endParaRPr lang="nb-NO"/>
          </a:p>
        </p:txBody>
      </p:sp>
      <p:sp>
        <p:nvSpPr>
          <p:cNvPr id="9" name="Plassholder for bilde 7"/>
          <p:cNvSpPr>
            <a:spLocks noGrp="1"/>
          </p:cNvSpPr>
          <p:nvPr>
            <p:ph type="pic" sz="quarter" idx="13"/>
          </p:nvPr>
        </p:nvSpPr>
        <p:spPr>
          <a:xfrm>
            <a:off x="576000" y="1920873"/>
            <a:ext cx="7992000" cy="4127501"/>
          </a:xfrm>
          <a:noFill/>
        </p:spPr>
        <p:txBody>
          <a:bodyPr tIns="2160000"/>
          <a:lstStyle>
            <a:lvl1pPr marL="0" indent="0" algn="ctr">
              <a:buNone/>
              <a:defRPr sz="1400">
                <a:solidFill>
                  <a:schemeClr val="tx1"/>
                </a:solidFill>
              </a:defRPr>
            </a:lvl1pPr>
          </a:lstStyle>
          <a:p>
            <a:r>
              <a:rPr lang="nb-NO" smtClean="0"/>
              <a:t>Klikk ikonet for å legge til et bilde</a:t>
            </a:r>
            <a:endParaRPr lang="nb-NO" dirty="0"/>
          </a:p>
        </p:txBody>
      </p:sp>
    </p:spTree>
    <p:extLst>
      <p:ext uri="{BB962C8B-B14F-4D97-AF65-F5344CB8AC3E}">
        <p14:creationId xmlns:p14="http://schemas.microsoft.com/office/powerpoint/2010/main" val="1868463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steside">
    <p:bg>
      <p:bgPr>
        <a:solidFill>
          <a:schemeClr val="accent3"/>
        </a:solidFill>
        <a:effectLst/>
      </p:bgPr>
    </p:bg>
    <p:spTree>
      <p:nvGrpSpPr>
        <p:cNvPr id="1" name=""/>
        <p:cNvGrpSpPr/>
        <p:nvPr/>
      </p:nvGrpSpPr>
      <p:grpSpPr>
        <a:xfrm>
          <a:off x="0" y="0"/>
          <a:ext cx="0" cy="0"/>
          <a:chOff x="0" y="0"/>
          <a:chExt cx="0" cy="0"/>
        </a:xfrm>
      </p:grpSpPr>
      <p:pic>
        <p:nvPicPr>
          <p:cNvPr id="1026" name="Picture 2" descr="Z:\NMBU\nmbu_ppt_sisteside_grafikk.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920874"/>
            <a:ext cx="9144000" cy="4937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Z:\NMBU\NMBU_symbol_1000prosent_av_18mm_RGB_hvi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588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579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
        <p:nvSpPr>
          <p:cNvPr id="4" name="Plassholder for innhold 3"/>
          <p:cNvSpPr>
            <a:spLocks noGrp="1"/>
          </p:cNvSpPr>
          <p:nvPr>
            <p:ph sz="half" idx="2"/>
          </p:nvPr>
        </p:nvSpPr>
        <p:spPr>
          <a:xfrm>
            <a:off x="4770353" y="1844825"/>
            <a:ext cx="3794294" cy="3960440"/>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
        <p:nvSpPr>
          <p:cNvPr id="5" name="Plassholder for dato 4"/>
          <p:cNvSpPr>
            <a:spLocks noGrp="1"/>
          </p:cNvSpPr>
          <p:nvPr>
            <p:ph type="dt" sz="half" idx="10"/>
          </p:nvPr>
        </p:nvSpPr>
        <p:spPr/>
        <p:txBody>
          <a:bodyPr/>
          <a:lstStyle/>
          <a:p>
            <a:r>
              <a:rPr lang="nb-NO" smtClean="0"/>
              <a:t>Norges miljø- og biovitenskapelige universitet</a:t>
            </a:r>
            <a:endParaRPr lang="nb-NO"/>
          </a:p>
        </p:txBody>
      </p:sp>
      <p:sp>
        <p:nvSpPr>
          <p:cNvPr id="6" name="Plassholder for bunntekst 5"/>
          <p:cNvSpPr>
            <a:spLocks noGrp="1"/>
          </p:cNvSpPr>
          <p:nvPr>
            <p:ph type="ftr" sz="quarter" idx="11"/>
          </p:nvPr>
        </p:nvSpPr>
        <p:spPr/>
        <p:txBody>
          <a:bodyPr/>
          <a:lstStyle/>
          <a:p>
            <a:r>
              <a:rPr lang="nb-NO" smtClean="0"/>
              <a:t>Tittel på presentasjon</a:t>
            </a:r>
            <a:endParaRPr lang="nb-NO"/>
          </a:p>
        </p:txBody>
      </p:sp>
      <p:sp>
        <p:nvSpPr>
          <p:cNvPr id="7" name="Plassholder for lysbildenummer 6"/>
          <p:cNvSpPr>
            <a:spLocks noGrp="1"/>
          </p:cNvSpPr>
          <p:nvPr>
            <p:ph type="sldNum" sz="quarter" idx="12"/>
          </p:nvPr>
        </p:nvSpPr>
        <p:spPr/>
        <p:txBody>
          <a:bodyPr/>
          <a:lstStyle/>
          <a:p>
            <a:fld id="{76503D8D-F27D-49CA-A299-3589FD585F6D}" type="slidenum">
              <a:rPr lang="nb-NO" smtClean="0"/>
              <a:t>‹#›</a:t>
            </a:fld>
            <a:endParaRPr lang="nb-NO"/>
          </a:p>
        </p:txBody>
      </p:sp>
    </p:spTree>
    <p:extLst>
      <p:ext uri="{BB962C8B-B14F-4D97-AF65-F5344CB8AC3E}">
        <p14:creationId xmlns:p14="http://schemas.microsoft.com/office/powerpoint/2010/main" val="975512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dirty="0"/>
          </a:p>
        </p:txBody>
      </p:sp>
      <p:sp>
        <p:nvSpPr>
          <p:cNvPr id="3" name="Plassholder for tekst 2"/>
          <p:cNvSpPr>
            <a:spLocks noGrp="1"/>
          </p:cNvSpPr>
          <p:nvPr>
            <p:ph type="body" idx="1"/>
          </p:nvPr>
        </p:nvSpPr>
        <p:spPr>
          <a:xfrm>
            <a:off x="575862" y="1592719"/>
            <a:ext cx="3807674"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5" name="Plassholder for tekst 4"/>
          <p:cNvSpPr>
            <a:spLocks noGrp="1"/>
          </p:cNvSpPr>
          <p:nvPr>
            <p:ph type="body" sz="quarter" idx="3"/>
          </p:nvPr>
        </p:nvSpPr>
        <p:spPr>
          <a:xfrm>
            <a:off x="4763687" y="1592719"/>
            <a:ext cx="3807939" cy="738664"/>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7" name="Plassholder for dato 6"/>
          <p:cNvSpPr>
            <a:spLocks noGrp="1"/>
          </p:cNvSpPr>
          <p:nvPr>
            <p:ph type="dt" sz="half" idx="10"/>
          </p:nvPr>
        </p:nvSpPr>
        <p:spPr/>
        <p:txBody>
          <a:bodyPr/>
          <a:lstStyle/>
          <a:p>
            <a:r>
              <a:rPr lang="nb-NO" smtClean="0"/>
              <a:t>Norges miljø- og biovitenskapelige universitet</a:t>
            </a:r>
            <a:endParaRPr lang="nb-NO"/>
          </a:p>
        </p:txBody>
      </p:sp>
      <p:sp>
        <p:nvSpPr>
          <p:cNvPr id="8" name="Plassholder for bunntekst 7"/>
          <p:cNvSpPr>
            <a:spLocks noGrp="1"/>
          </p:cNvSpPr>
          <p:nvPr>
            <p:ph type="ftr" sz="quarter" idx="11"/>
          </p:nvPr>
        </p:nvSpPr>
        <p:spPr/>
        <p:txBody>
          <a:bodyPr/>
          <a:lstStyle/>
          <a:p>
            <a:r>
              <a:rPr lang="nb-NO" smtClean="0"/>
              <a:t>Tittel på presentasjon</a:t>
            </a:r>
            <a:endParaRPr lang="nb-NO"/>
          </a:p>
        </p:txBody>
      </p:sp>
      <p:sp>
        <p:nvSpPr>
          <p:cNvPr id="9" name="Plassholder for lysbildenummer 8"/>
          <p:cNvSpPr>
            <a:spLocks noGrp="1"/>
          </p:cNvSpPr>
          <p:nvPr>
            <p:ph type="sldNum" sz="quarter" idx="12"/>
          </p:nvPr>
        </p:nvSpPr>
        <p:spPr/>
        <p:txBody>
          <a:bodyPr/>
          <a:lstStyle/>
          <a:p>
            <a:fld id="{76503D8D-F27D-49CA-A299-3589FD585F6D}" type="slidenum">
              <a:rPr lang="nb-NO" smtClean="0"/>
              <a:t>‹#›</a:t>
            </a:fld>
            <a:endParaRPr lang="nb-NO"/>
          </a:p>
        </p:txBody>
      </p:sp>
      <p:sp>
        <p:nvSpPr>
          <p:cNvPr id="12" name="Plassholder for innhold 2"/>
          <p:cNvSpPr>
            <a:spLocks noGrp="1"/>
          </p:cNvSpPr>
          <p:nvPr>
            <p:ph sz="half" idx="13"/>
          </p:nvPr>
        </p:nvSpPr>
        <p:spPr>
          <a:xfrm>
            <a:off x="579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
        <p:nvSpPr>
          <p:cNvPr id="13" name="Plassholder for innhold 3"/>
          <p:cNvSpPr>
            <a:spLocks noGrp="1"/>
          </p:cNvSpPr>
          <p:nvPr>
            <p:ph sz="half" idx="2"/>
          </p:nvPr>
        </p:nvSpPr>
        <p:spPr>
          <a:xfrm>
            <a:off x="4770353" y="2348880"/>
            <a:ext cx="3794294" cy="3456384"/>
          </a:xfrm>
        </p:spPr>
        <p:txBody>
          <a:bodyPr/>
          <a:lstStyle>
            <a:lvl1pPr marL="198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a:lvl1pPr>
            <a:lvl2pPr marL="666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a:lvl2pPr>
            <a:lvl3pPr marL="1134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a:lvl3pPr>
            <a:lvl4pPr marL="16002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4pPr>
            <a:lvl5pPr marL="2052000" marR="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800"/>
            </a:lvl5pPr>
            <a:lvl6pPr>
              <a:defRPr sz="1800"/>
            </a:lvl6pPr>
            <a:lvl7pPr>
              <a:defRPr sz="1800"/>
            </a:lvl7pPr>
            <a:lvl8pPr>
              <a:defRPr sz="1800"/>
            </a:lvl8pPr>
            <a:lvl9pPr>
              <a:defRPr sz="1800"/>
            </a:lvl9pPr>
          </a:lstStyle>
          <a:p>
            <a:pPr marL="198000" marR="0" lvl="0"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Klikk for å redigere tekststiler i malen</a:t>
            </a:r>
          </a:p>
          <a:p>
            <a:pPr marL="198000" marR="0" lvl="1"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Andre nivå</a:t>
            </a:r>
          </a:p>
          <a:p>
            <a:pPr marL="198000" marR="0" lvl="2"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Tredje nivå</a:t>
            </a:r>
          </a:p>
          <a:p>
            <a:pPr marL="198000" marR="0" lvl="3"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Fjerde nivå</a:t>
            </a:r>
          </a:p>
          <a:p>
            <a:pPr marL="198000" marR="0" lvl="4" indent="-1980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nb-NO" sz="2400" b="0" i="0" u="none" strike="noStrike" kern="1200" cap="none" spc="0" normalizeH="0" baseline="0" noProof="0" smtClean="0">
                <a:ln>
                  <a:noFill/>
                </a:ln>
                <a:solidFill>
                  <a:prstClr val="black"/>
                </a:solidFill>
                <a:effectLst/>
                <a:uLnTx/>
                <a:uFillTx/>
                <a:latin typeface="+mn-lt"/>
              </a:rPr>
              <a:t>Femte nivå</a:t>
            </a:r>
            <a:endParaRPr kumimoji="0" lang="nb-NO" sz="2400" b="0" i="0" u="none" strike="noStrike" kern="1200" cap="none" spc="0" normalizeH="0" baseline="0" noProof="0" dirty="0">
              <a:ln>
                <a:noFill/>
              </a:ln>
              <a:solidFill>
                <a:prstClr val="black"/>
              </a:solidFill>
              <a:effectLst/>
              <a:uLnTx/>
              <a:uFillTx/>
              <a:latin typeface="+mn-lt"/>
            </a:endParaRPr>
          </a:p>
        </p:txBody>
      </p:sp>
    </p:spTree>
    <p:extLst>
      <p:ext uri="{BB962C8B-B14F-4D97-AF65-F5344CB8AC3E}">
        <p14:creationId xmlns:p14="http://schemas.microsoft.com/office/powerpoint/2010/main" val="388182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r>
              <a:rPr lang="nb-NO" smtClean="0"/>
              <a:t>Norges miljø- og biovitenskapelige universitet</a:t>
            </a:r>
            <a:endParaRPr lang="nb-NO"/>
          </a:p>
        </p:txBody>
      </p:sp>
      <p:sp>
        <p:nvSpPr>
          <p:cNvPr id="4" name="Plassholder for bunntekst 3"/>
          <p:cNvSpPr>
            <a:spLocks noGrp="1"/>
          </p:cNvSpPr>
          <p:nvPr>
            <p:ph type="ftr" sz="quarter" idx="11"/>
          </p:nvPr>
        </p:nvSpPr>
        <p:spPr/>
        <p:txBody>
          <a:bodyPr/>
          <a:lstStyle/>
          <a:p>
            <a:r>
              <a:rPr lang="nb-NO" smtClean="0"/>
              <a:t>Tittel på presentasjon</a:t>
            </a:r>
            <a:endParaRPr lang="nb-NO"/>
          </a:p>
        </p:txBody>
      </p:sp>
      <p:sp>
        <p:nvSpPr>
          <p:cNvPr id="5" name="Plassholder for lysbildenummer 4"/>
          <p:cNvSpPr>
            <a:spLocks noGrp="1"/>
          </p:cNvSpPr>
          <p:nvPr>
            <p:ph type="sldNum" sz="quarter" idx="12"/>
          </p:nvPr>
        </p:nvSpPr>
        <p:spPr/>
        <p:txBody>
          <a:bodyPr/>
          <a:lstStyle/>
          <a:p>
            <a:fld id="{76503D8D-F27D-49CA-A299-3589FD585F6D}" type="slidenum">
              <a:rPr lang="nb-NO" smtClean="0"/>
              <a:t>‹#›</a:t>
            </a:fld>
            <a:endParaRPr lang="nb-NO"/>
          </a:p>
        </p:txBody>
      </p:sp>
    </p:spTree>
    <p:extLst>
      <p:ext uri="{BB962C8B-B14F-4D97-AF65-F5344CB8AC3E}">
        <p14:creationId xmlns:p14="http://schemas.microsoft.com/office/powerpoint/2010/main" val="632205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r>
              <a:rPr lang="nb-NO" smtClean="0"/>
              <a:t>Norges miljø- og biovitenskapelige universitet</a:t>
            </a:r>
            <a:endParaRPr lang="nb-NO"/>
          </a:p>
        </p:txBody>
      </p:sp>
      <p:sp>
        <p:nvSpPr>
          <p:cNvPr id="3" name="Plassholder for bunntekst 2"/>
          <p:cNvSpPr>
            <a:spLocks noGrp="1"/>
          </p:cNvSpPr>
          <p:nvPr>
            <p:ph type="ftr" sz="quarter" idx="11"/>
          </p:nvPr>
        </p:nvSpPr>
        <p:spPr/>
        <p:txBody>
          <a:bodyPr/>
          <a:lstStyle/>
          <a:p>
            <a:r>
              <a:rPr lang="nb-NO" smtClean="0"/>
              <a:t>Tittel på presentasjon</a:t>
            </a:r>
            <a:endParaRPr lang="nb-NO"/>
          </a:p>
        </p:txBody>
      </p:sp>
      <p:sp>
        <p:nvSpPr>
          <p:cNvPr id="4" name="Plassholder for lysbildenummer 3"/>
          <p:cNvSpPr>
            <a:spLocks noGrp="1"/>
          </p:cNvSpPr>
          <p:nvPr>
            <p:ph type="sldNum" sz="quarter" idx="12"/>
          </p:nvPr>
        </p:nvSpPr>
        <p:spPr/>
        <p:txBody>
          <a:bodyPr/>
          <a:lstStyle/>
          <a:p>
            <a:fld id="{76503D8D-F27D-49CA-A299-3589FD585F6D}" type="slidenum">
              <a:rPr lang="nb-NO" smtClean="0"/>
              <a:t>‹#›</a:t>
            </a:fld>
            <a:endParaRPr lang="nb-NO"/>
          </a:p>
        </p:txBody>
      </p:sp>
    </p:spTree>
    <p:extLst>
      <p:ext uri="{BB962C8B-B14F-4D97-AF65-F5344CB8AC3E}">
        <p14:creationId xmlns:p14="http://schemas.microsoft.com/office/powerpoint/2010/main" val="707763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Logo animasjon">
    <p:bg>
      <p:bgPr>
        <a:solidFill>
          <a:srgbClr val="009D7F"/>
        </a:solidFill>
        <a:effectLst/>
      </p:bgPr>
    </p:bg>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859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1">
    <p:bg>
      <p:bgPr>
        <a:solidFill>
          <a:schemeClr val="accent1"/>
        </a:solidFill>
        <a:effectLst/>
      </p:bgPr>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lvl1pPr>
              <a:defRPr>
                <a:solidFill>
                  <a:schemeClr val="bg1"/>
                </a:solidFill>
              </a:defRPr>
            </a:lvl1pPr>
          </a:lstStyle>
          <a:p>
            <a:r>
              <a:rPr lang="nb-NO" smtClean="0"/>
              <a:t>Norges miljø- og biovitenskapelige universitet</a:t>
            </a:r>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r>
              <a:rPr lang="nb-NO" smtClean="0"/>
              <a:t>Tittel på presentasjon</a:t>
            </a:r>
            <a:endParaRPr lang="nb-NO" dirty="0"/>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76503D8D-F27D-49CA-A299-3589FD585F6D}" type="slidenum">
              <a:rPr lang="nb-NO" smtClean="0"/>
              <a:pPr/>
              <a:t>‹#›</a:t>
            </a:fld>
            <a:endParaRPr lang="nb-NO"/>
          </a:p>
        </p:txBody>
      </p:sp>
      <p:cxnSp>
        <p:nvCxnSpPr>
          <p:cNvPr id="7" name="Rett linje 6"/>
          <p:cNvCxnSpPr/>
          <p:nvPr userDrawn="1"/>
        </p:nvCxnSpPr>
        <p:spPr>
          <a:xfrm>
            <a:off x="576000" y="6282000"/>
            <a:ext cx="800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smtClean="0"/>
              <a:t>Klikk for å redigere tittelstil</a:t>
            </a:r>
            <a:endParaRPr lang="nb-NO" dirty="0"/>
          </a:p>
        </p:txBody>
      </p:sp>
      <p:sp>
        <p:nvSpPr>
          <p:cNvPr id="12"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4" name="Plassholder for tekst 12"/>
          <p:cNvSpPr>
            <a:spLocks noGrp="1"/>
          </p:cNvSpPr>
          <p:nvPr>
            <p:ph type="body" sz="quarter" idx="13" hasCustomPrompt="1"/>
          </p:nvPr>
        </p:nvSpPr>
        <p:spPr>
          <a:xfrm>
            <a:off x="576000" y="3956400"/>
            <a:ext cx="7992000" cy="336550"/>
          </a:xfrm>
        </p:spPr>
        <p:txBody>
          <a:bodyPr>
            <a:noAutofit/>
          </a:bodyPr>
          <a:lstStyle>
            <a:lvl1pPr marL="0" indent="0">
              <a:buNone/>
              <a:defRPr>
                <a:solidFill>
                  <a:schemeClr val="bg1"/>
                </a:solidFill>
              </a:defRPr>
            </a:lvl1pPr>
          </a:lstStyle>
          <a:p>
            <a:pPr lvl="0"/>
            <a:r>
              <a:rPr lang="nb-NO" dirty="0" smtClean="0"/>
              <a:t>Dato</a:t>
            </a:r>
            <a:endParaRPr lang="nb-NO" dirty="0"/>
          </a:p>
        </p:txBody>
      </p:sp>
      <p:pic>
        <p:nvPicPr>
          <p:cNvPr id="10" name="Picture 2" descr="Z:\NMBU\NMBU_symbol_1000prosent_av_18mm_RGB_hvi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4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tellysbilde #2">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smtClean="0"/>
              <a:t>Klikk for å redigere tittelstil</a:t>
            </a:r>
            <a:endParaRPr lang="nb-NO" dirty="0"/>
          </a:p>
        </p:txBody>
      </p:sp>
      <p:sp>
        <p:nvSpPr>
          <p:cNvPr id="3" name="Undertittel 2"/>
          <p:cNvSpPr>
            <a:spLocks noGrp="1"/>
          </p:cNvSpPr>
          <p:nvPr>
            <p:ph type="subTitle" idx="1"/>
          </p:nvPr>
        </p:nvSpPr>
        <p:spPr>
          <a:xfrm>
            <a:off x="576000" y="3502800"/>
            <a:ext cx="7992000" cy="369332"/>
          </a:xfrm>
        </p:spPr>
        <p:txBody>
          <a:bodyPr>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3"/>
          <p:cNvSpPr>
            <a:spLocks noGrp="1"/>
          </p:cNvSpPr>
          <p:nvPr>
            <p:ph type="dt" sz="half" idx="10"/>
          </p:nvPr>
        </p:nvSpPr>
        <p:spPr/>
        <p:txBody>
          <a:bodyPr/>
          <a:lstStyle>
            <a:lvl1pPr>
              <a:defRPr>
                <a:solidFill>
                  <a:schemeClr val="bg1"/>
                </a:solidFill>
              </a:defRPr>
            </a:lvl1pPr>
          </a:lstStyle>
          <a:p>
            <a:r>
              <a:rPr lang="nb-NO" smtClean="0"/>
              <a:t>Norges miljø- og biovitenskapelige universitet</a:t>
            </a:r>
            <a:endParaRPr lang="nb-NO"/>
          </a:p>
        </p:txBody>
      </p:sp>
      <p:sp>
        <p:nvSpPr>
          <p:cNvPr id="5" name="Plassholder for bunntekst 4"/>
          <p:cNvSpPr>
            <a:spLocks noGrp="1"/>
          </p:cNvSpPr>
          <p:nvPr>
            <p:ph type="ftr" sz="quarter" idx="11"/>
          </p:nvPr>
        </p:nvSpPr>
        <p:spPr/>
        <p:txBody>
          <a:bodyPr/>
          <a:lstStyle>
            <a:lvl1pPr>
              <a:defRPr>
                <a:solidFill>
                  <a:schemeClr val="bg1"/>
                </a:solidFill>
              </a:defRPr>
            </a:lvl1pPr>
          </a:lstStyle>
          <a:p>
            <a:r>
              <a:rPr lang="nb-NO" smtClean="0"/>
              <a:t>Tittel på presentasjon</a:t>
            </a:r>
            <a:endParaRPr lang="nb-NO" dirty="0"/>
          </a:p>
        </p:txBody>
      </p:sp>
      <p:sp>
        <p:nvSpPr>
          <p:cNvPr id="6" name="Plassholder for lysbildenummer 5"/>
          <p:cNvSpPr>
            <a:spLocks noGrp="1"/>
          </p:cNvSpPr>
          <p:nvPr>
            <p:ph type="sldNum" sz="quarter" idx="12"/>
          </p:nvPr>
        </p:nvSpPr>
        <p:spPr/>
        <p:txBody>
          <a:bodyPr/>
          <a:lstStyle>
            <a:lvl1pPr>
              <a:defRPr>
                <a:solidFill>
                  <a:schemeClr val="bg1"/>
                </a:solidFill>
              </a:defRPr>
            </a:lvl1pPr>
          </a:lstStyle>
          <a:p>
            <a:fld id="{76503D8D-F27D-49CA-A299-3589FD585F6D}" type="slidenum">
              <a:rPr lang="nb-NO" smtClean="0"/>
              <a:pPr/>
              <a:t>‹#›</a:t>
            </a:fld>
            <a:endParaRPr lang="nb-NO"/>
          </a:p>
        </p:txBody>
      </p:sp>
      <p:cxnSp>
        <p:nvCxnSpPr>
          <p:cNvPr id="7" name="Rett linje 6"/>
          <p:cNvCxnSpPr/>
          <p:nvPr userDrawn="1"/>
        </p:nvCxnSpPr>
        <p:spPr>
          <a:xfrm>
            <a:off x="576000" y="6282000"/>
            <a:ext cx="80028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lassholder for tekst 12"/>
          <p:cNvSpPr>
            <a:spLocks noGrp="1"/>
          </p:cNvSpPr>
          <p:nvPr>
            <p:ph type="body" sz="quarter" idx="13" hasCustomPrompt="1"/>
          </p:nvPr>
        </p:nvSpPr>
        <p:spPr>
          <a:xfrm>
            <a:off x="576000" y="3956400"/>
            <a:ext cx="7992000" cy="336550"/>
          </a:xfrm>
        </p:spPr>
        <p:txBody>
          <a:bodyPr>
            <a:noAutofit/>
          </a:bodyPr>
          <a:lstStyle>
            <a:lvl1pPr marL="0" indent="0">
              <a:buNone/>
              <a:defRPr>
                <a:solidFill>
                  <a:schemeClr val="bg1"/>
                </a:solidFill>
              </a:defRPr>
            </a:lvl1pPr>
          </a:lstStyle>
          <a:p>
            <a:pPr lvl="0"/>
            <a:r>
              <a:rPr lang="nb-NO" dirty="0" smtClean="0"/>
              <a:t>Dato</a:t>
            </a:r>
            <a:endParaRPr lang="nb-NO" dirty="0"/>
          </a:p>
        </p:txBody>
      </p:sp>
      <p:pic>
        <p:nvPicPr>
          <p:cNvPr id="10" name="Picture 2" descr="Z:\NMBU\NMBU_symbol_1000prosent_av_18mm_RGB_hvi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43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r>
              <a:rPr lang="nb-NO" dirty="0" smtClean="0"/>
              <a:t>Norges miljø- og </a:t>
            </a:r>
            <a:r>
              <a:rPr lang="nb-NO" dirty="0" err="1" smtClean="0"/>
              <a:t>biovitenskapelige</a:t>
            </a:r>
            <a:r>
              <a:rPr lang="nb-NO" dirty="0" smtClean="0"/>
              <a:t> universitet</a:t>
            </a:r>
            <a:endParaRPr lang="nb-NO" dirty="0"/>
          </a:p>
        </p:txBody>
      </p:sp>
      <p:sp>
        <p:nvSpPr>
          <p:cNvPr id="5" name="Plassholder for bunntekst 4"/>
          <p:cNvSpPr>
            <a:spLocks noGrp="1"/>
          </p:cNvSpPr>
          <p:nvPr>
            <p:ph type="ftr" sz="quarter" idx="11"/>
          </p:nvPr>
        </p:nvSpPr>
        <p:spPr/>
        <p:txBody>
          <a:bodyPr/>
          <a:lstStyle/>
          <a:p>
            <a:r>
              <a:rPr lang="nb-NO" dirty="0" err="1" smtClean="0"/>
              <a:t>NMBUs</a:t>
            </a:r>
            <a:r>
              <a:rPr lang="nb-NO" dirty="0" smtClean="0"/>
              <a:t> kvalitetssikringssystem</a:t>
            </a:r>
            <a:endParaRPr lang="nb-NO" dirty="0"/>
          </a:p>
        </p:txBody>
      </p:sp>
      <p:sp>
        <p:nvSpPr>
          <p:cNvPr id="6" name="Plassholder for lysbildenummer 5"/>
          <p:cNvSpPr>
            <a:spLocks noGrp="1"/>
          </p:cNvSpPr>
          <p:nvPr>
            <p:ph type="sldNum" sz="quarter" idx="12"/>
          </p:nvPr>
        </p:nvSpPr>
        <p:spPr/>
        <p:txBody>
          <a:bodyPr/>
          <a:lstStyle/>
          <a:p>
            <a:fld id="{76503D8D-F27D-49CA-A299-3589FD585F6D}" type="slidenum">
              <a:rPr lang="nb-NO" smtClean="0"/>
              <a:t>‹#›</a:t>
            </a:fld>
            <a:endParaRPr lang="nb-NO"/>
          </a:p>
        </p:txBody>
      </p:sp>
    </p:spTree>
    <p:extLst>
      <p:ext uri="{BB962C8B-B14F-4D97-AF65-F5344CB8AC3E}">
        <p14:creationId xmlns:p14="http://schemas.microsoft.com/office/powerpoint/2010/main" val="398607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bilde til venst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4716000" y="1825831"/>
            <a:ext cx="3852000" cy="397943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r>
              <a:rPr lang="nb-NO" smtClean="0"/>
              <a:t>Norges miljø- og biovitenskapelige universitet</a:t>
            </a:r>
            <a:endParaRPr lang="nb-NO"/>
          </a:p>
        </p:txBody>
      </p:sp>
      <p:sp>
        <p:nvSpPr>
          <p:cNvPr id="5" name="Plassholder for bunntekst 4"/>
          <p:cNvSpPr>
            <a:spLocks noGrp="1"/>
          </p:cNvSpPr>
          <p:nvPr>
            <p:ph type="ftr" sz="quarter" idx="11"/>
          </p:nvPr>
        </p:nvSpPr>
        <p:spPr/>
        <p:txBody>
          <a:bodyPr/>
          <a:lstStyle/>
          <a:p>
            <a:r>
              <a:rPr lang="nb-NO" smtClean="0"/>
              <a:t>Tittel på presentasjon</a:t>
            </a:r>
            <a:endParaRPr lang="nb-NO"/>
          </a:p>
        </p:txBody>
      </p:sp>
      <p:sp>
        <p:nvSpPr>
          <p:cNvPr id="6" name="Plassholder for lysbildenummer 5"/>
          <p:cNvSpPr>
            <a:spLocks noGrp="1"/>
          </p:cNvSpPr>
          <p:nvPr>
            <p:ph type="sldNum" sz="quarter" idx="12"/>
          </p:nvPr>
        </p:nvSpPr>
        <p:spPr/>
        <p:txBody>
          <a:bodyPr/>
          <a:lstStyle/>
          <a:p>
            <a:fld id="{76503D8D-F27D-49CA-A299-3589FD585F6D}" type="slidenum">
              <a:rPr lang="nb-NO" smtClean="0"/>
              <a:t>‹#›</a:t>
            </a:fld>
            <a:endParaRPr lang="nb-NO"/>
          </a:p>
        </p:txBody>
      </p:sp>
      <p:sp>
        <p:nvSpPr>
          <p:cNvPr id="10" name="Plassholder for bilde 9"/>
          <p:cNvSpPr>
            <a:spLocks noGrp="1"/>
          </p:cNvSpPr>
          <p:nvPr>
            <p:ph type="pic" sz="quarter" idx="13"/>
          </p:nvPr>
        </p:nvSpPr>
        <p:spPr>
          <a:xfrm>
            <a:off x="575999" y="1922400"/>
            <a:ext cx="3870000" cy="4129200"/>
          </a:xfrm>
          <a:noFill/>
        </p:spPr>
        <p:txBody>
          <a:bodyPr tIns="2160000"/>
          <a:lstStyle>
            <a:lvl1pPr marL="0" indent="0" algn="ctr">
              <a:buNone/>
              <a:defRPr sz="1400">
                <a:solidFill>
                  <a:schemeClr val="tx1"/>
                </a:solidFill>
              </a:defRPr>
            </a:lvl1pPr>
          </a:lstStyle>
          <a:p>
            <a:r>
              <a:rPr lang="nb-NO" smtClean="0"/>
              <a:t>Klikk ikonet for å legge til et bilde</a:t>
            </a:r>
            <a:endParaRPr lang="nb-NO" dirty="0"/>
          </a:p>
        </p:txBody>
      </p:sp>
    </p:spTree>
    <p:extLst>
      <p:ext uri="{BB962C8B-B14F-4D97-AF65-F5344CB8AC3E}">
        <p14:creationId xmlns:p14="http://schemas.microsoft.com/office/powerpoint/2010/main" val="7256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innhold og bilde til høyr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a:xfrm>
            <a:off x="576000" y="1825831"/>
            <a:ext cx="3852000" cy="397943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r>
              <a:rPr lang="nb-NO" smtClean="0"/>
              <a:t>Norges miljø- og biovitenskapelige universitet</a:t>
            </a:r>
            <a:endParaRPr lang="nb-NO"/>
          </a:p>
        </p:txBody>
      </p:sp>
      <p:sp>
        <p:nvSpPr>
          <p:cNvPr id="5" name="Plassholder for bunntekst 4"/>
          <p:cNvSpPr>
            <a:spLocks noGrp="1"/>
          </p:cNvSpPr>
          <p:nvPr>
            <p:ph type="ftr" sz="quarter" idx="11"/>
          </p:nvPr>
        </p:nvSpPr>
        <p:spPr/>
        <p:txBody>
          <a:bodyPr/>
          <a:lstStyle/>
          <a:p>
            <a:r>
              <a:rPr lang="nb-NO" smtClean="0"/>
              <a:t>Tittel på presentasjon</a:t>
            </a:r>
            <a:endParaRPr lang="nb-NO"/>
          </a:p>
        </p:txBody>
      </p:sp>
      <p:sp>
        <p:nvSpPr>
          <p:cNvPr id="6" name="Plassholder for lysbildenummer 5"/>
          <p:cNvSpPr>
            <a:spLocks noGrp="1"/>
          </p:cNvSpPr>
          <p:nvPr>
            <p:ph type="sldNum" sz="quarter" idx="12"/>
          </p:nvPr>
        </p:nvSpPr>
        <p:spPr/>
        <p:txBody>
          <a:bodyPr/>
          <a:lstStyle/>
          <a:p>
            <a:fld id="{76503D8D-F27D-49CA-A299-3589FD585F6D}" type="slidenum">
              <a:rPr lang="nb-NO" smtClean="0"/>
              <a:t>‹#›</a:t>
            </a:fld>
            <a:endParaRPr lang="nb-NO"/>
          </a:p>
        </p:txBody>
      </p:sp>
      <p:sp>
        <p:nvSpPr>
          <p:cNvPr id="10" name="Plassholder for bilde 9"/>
          <p:cNvSpPr>
            <a:spLocks noGrp="1"/>
          </p:cNvSpPr>
          <p:nvPr>
            <p:ph type="pic" sz="quarter" idx="13"/>
          </p:nvPr>
        </p:nvSpPr>
        <p:spPr>
          <a:xfrm>
            <a:off x="4716016" y="1922400"/>
            <a:ext cx="3870000" cy="4129200"/>
          </a:xfrm>
          <a:noFill/>
        </p:spPr>
        <p:txBody>
          <a:bodyPr tIns="2160000" bIns="0"/>
          <a:lstStyle>
            <a:lvl1pPr marL="0" indent="0" algn="ctr">
              <a:buNone/>
              <a:defRPr sz="1400">
                <a:solidFill>
                  <a:schemeClr val="tx1"/>
                </a:solidFill>
              </a:defRPr>
            </a:lvl1pPr>
          </a:lstStyle>
          <a:p>
            <a:r>
              <a:rPr lang="nb-NO" smtClean="0"/>
              <a:t>Klikk ikonet for å legge til et bilde</a:t>
            </a:r>
            <a:endParaRPr lang="nb-NO" dirty="0"/>
          </a:p>
        </p:txBody>
      </p:sp>
    </p:spTree>
    <p:extLst>
      <p:ext uri="{BB962C8B-B14F-4D97-AF65-F5344CB8AC3E}">
        <p14:creationId xmlns:p14="http://schemas.microsoft.com/office/powerpoint/2010/main" val="186135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vileslide med farge og bilde">
    <p:bg>
      <p:bgPr>
        <a:solidFill>
          <a:srgbClr val="009D7F"/>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096512"/>
            <a:ext cx="9144000" cy="2761488"/>
          </a:xfrm>
          <a:prstGeom prst="rect">
            <a:avLst/>
          </a:prstGeom>
        </p:spPr>
      </p:pic>
      <p:sp>
        <p:nvSpPr>
          <p:cNvPr id="6"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smtClean="0"/>
              <a:t>Klikk for å redigere tittelstil</a:t>
            </a:r>
            <a:endParaRPr lang="nb-NO" dirty="0"/>
          </a:p>
        </p:txBody>
      </p:sp>
      <p:sp>
        <p:nvSpPr>
          <p:cNvPr id="7"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pic>
        <p:nvPicPr>
          <p:cNvPr id="10" name="Picture 2" descr="Z:\NMBU\NMBU_symbol_1000prosent_av_18mm_RGB_hvi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70518" y="390436"/>
            <a:ext cx="676588"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68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vileslide med tekst og bilde">
    <p:bg>
      <p:bgPr>
        <a:solidFill>
          <a:schemeClr val="accent1"/>
        </a:solidFill>
        <a:effectLst/>
      </p:bgPr>
    </p:bg>
    <p:spTree>
      <p:nvGrpSpPr>
        <p:cNvPr id="1" name=""/>
        <p:cNvGrpSpPr/>
        <p:nvPr/>
      </p:nvGrpSpPr>
      <p:grpSpPr>
        <a:xfrm>
          <a:off x="0" y="0"/>
          <a:ext cx="0" cy="0"/>
          <a:chOff x="0" y="0"/>
          <a:chExt cx="0" cy="0"/>
        </a:xfrm>
      </p:grpSpPr>
      <p:sp>
        <p:nvSpPr>
          <p:cNvPr id="12" name="Plassholder for bilde 11"/>
          <p:cNvSpPr>
            <a:spLocks noGrp="1"/>
          </p:cNvSpPr>
          <p:nvPr>
            <p:ph type="pic" sz="quarter" idx="12"/>
          </p:nvPr>
        </p:nvSpPr>
        <p:spPr>
          <a:xfrm>
            <a:off x="0" y="0"/>
            <a:ext cx="9144000" cy="6858000"/>
          </a:xfrm>
          <a:solidFill>
            <a:schemeClr val="bg1">
              <a:lumMod val="75000"/>
            </a:schemeClr>
          </a:solidFill>
        </p:spPr>
        <p:txBody>
          <a:bodyPr tIns="3600000"/>
          <a:lstStyle>
            <a:lvl1pPr marL="0" indent="0" algn="ctr">
              <a:buNone/>
              <a:defRPr sz="1400">
                <a:solidFill>
                  <a:schemeClr val="bg1"/>
                </a:solidFill>
              </a:defRPr>
            </a:lvl1pPr>
          </a:lstStyle>
          <a:p>
            <a:r>
              <a:rPr lang="nb-NO" smtClean="0"/>
              <a:t>Klikk ikonet for å legge til et bilde</a:t>
            </a:r>
            <a:endParaRPr lang="nb-NO" dirty="0"/>
          </a:p>
        </p:txBody>
      </p:sp>
      <p:sp>
        <p:nvSpPr>
          <p:cNvPr id="7" name="Plassholder for tekst 6"/>
          <p:cNvSpPr>
            <a:spLocks noGrp="1"/>
          </p:cNvSpPr>
          <p:nvPr>
            <p:ph type="body" sz="quarter" idx="10" hasCustomPrompt="1"/>
          </p:nvPr>
        </p:nvSpPr>
        <p:spPr>
          <a:xfrm>
            <a:off x="7970400" y="392400"/>
            <a:ext cx="676800" cy="540000"/>
          </a:xfrm>
          <a:blipFill>
            <a:blip r:embed="rId2"/>
            <a:stretch>
              <a:fillRect/>
            </a:stretch>
          </a:blipFill>
        </p:spPr>
        <p:txBody>
          <a:bodyPr/>
          <a:lstStyle>
            <a:lvl1pPr marL="0" indent="0">
              <a:buNone/>
              <a:defRPr sz="100">
                <a:solidFill>
                  <a:schemeClr val="bg1"/>
                </a:solidFill>
              </a:defRPr>
            </a:lvl1pPr>
          </a:lstStyle>
          <a:p>
            <a:pPr lvl="0"/>
            <a:r>
              <a:rPr lang="nb-NO" dirty="0" smtClean="0"/>
              <a:t>.</a:t>
            </a:r>
            <a:endParaRPr lang="nb-NO" dirty="0"/>
          </a:p>
        </p:txBody>
      </p:sp>
      <p:sp>
        <p:nvSpPr>
          <p:cNvPr id="10" name="Plassholder for tekst 6"/>
          <p:cNvSpPr>
            <a:spLocks noGrp="1"/>
          </p:cNvSpPr>
          <p:nvPr>
            <p:ph type="body" sz="quarter" idx="11" hasCustomPrompt="1"/>
          </p:nvPr>
        </p:nvSpPr>
        <p:spPr>
          <a:xfrm>
            <a:off x="0" y="4096800"/>
            <a:ext cx="9144000" cy="2761200"/>
          </a:xfrm>
          <a:blipFill>
            <a:blip r:embed="rId3"/>
            <a:stretch>
              <a:fillRect/>
            </a:stretch>
          </a:blipFill>
        </p:spPr>
        <p:txBody>
          <a:bodyPr/>
          <a:lstStyle>
            <a:lvl1pPr marL="0" indent="0">
              <a:buNone/>
              <a:defRPr sz="100">
                <a:solidFill>
                  <a:schemeClr val="bg1"/>
                </a:solidFill>
              </a:defRPr>
            </a:lvl1pPr>
          </a:lstStyle>
          <a:p>
            <a:pPr lvl="0"/>
            <a:r>
              <a:rPr lang="nb-NO" dirty="0" smtClean="0"/>
              <a:t>.</a:t>
            </a:r>
            <a:endParaRPr lang="nb-NO" dirty="0"/>
          </a:p>
        </p:txBody>
      </p:sp>
      <p:sp>
        <p:nvSpPr>
          <p:cNvPr id="8" name="Tittel 1"/>
          <p:cNvSpPr>
            <a:spLocks noGrp="1"/>
          </p:cNvSpPr>
          <p:nvPr>
            <p:ph type="ctrTitle"/>
          </p:nvPr>
        </p:nvSpPr>
        <p:spPr>
          <a:xfrm>
            <a:off x="576000" y="2617200"/>
            <a:ext cx="7992000" cy="738664"/>
          </a:xfrm>
        </p:spPr>
        <p:txBody>
          <a:bodyPr anchor="b"/>
          <a:lstStyle>
            <a:lvl1pPr>
              <a:defRPr sz="4800">
                <a:solidFill>
                  <a:schemeClr val="bg1"/>
                </a:solidFill>
              </a:defRPr>
            </a:lvl1pPr>
          </a:lstStyle>
          <a:p>
            <a:r>
              <a:rPr lang="nb-NO" smtClean="0"/>
              <a:t>Klikk for å redigere tittelstil</a:t>
            </a:r>
            <a:endParaRPr lang="nb-NO" dirty="0"/>
          </a:p>
        </p:txBody>
      </p:sp>
      <p:sp>
        <p:nvSpPr>
          <p:cNvPr id="9" name="Undertittel 2"/>
          <p:cNvSpPr>
            <a:spLocks noGrp="1"/>
          </p:cNvSpPr>
          <p:nvPr>
            <p:ph type="subTitle" idx="1"/>
          </p:nvPr>
        </p:nvSpPr>
        <p:spPr>
          <a:xfrm>
            <a:off x="576000" y="3502800"/>
            <a:ext cx="7992000" cy="246221"/>
          </a:xfrm>
        </p:spPr>
        <p:txBody>
          <a:bodyPr>
            <a:no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Tree>
    <p:extLst>
      <p:ext uri="{BB962C8B-B14F-4D97-AF65-F5344CB8AC3E}">
        <p14:creationId xmlns:p14="http://schemas.microsoft.com/office/powerpoint/2010/main" val="328135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76000" y="932071"/>
            <a:ext cx="6818518" cy="615553"/>
          </a:xfrm>
          <a:prstGeom prst="rect">
            <a:avLst/>
          </a:prstGeom>
        </p:spPr>
        <p:txBody>
          <a:bodyPr vert="horz" wrap="square" lIns="0" tIns="0" rIns="0" bIns="0" rtlCol="0" anchor="b" anchorCtr="0">
            <a:sp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576000" y="1825831"/>
            <a:ext cx="7992000" cy="3979433"/>
          </a:xfrm>
          <a:prstGeom prst="rect">
            <a:avLst/>
          </a:prstGeom>
        </p:spPr>
        <p:txBody>
          <a:bodyPr vert="horz" wrap="square" lIns="0" tIns="0" rIns="0" bIns="0" rtlCol="0" anchor="t" anchorCtr="0">
            <a:no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5353200" y="6372140"/>
            <a:ext cx="2891208" cy="153888"/>
          </a:xfrm>
          <a:prstGeom prst="rect">
            <a:avLst/>
          </a:prstGeom>
        </p:spPr>
        <p:txBody>
          <a:bodyPr vert="horz" wrap="square" lIns="0" tIns="0" rIns="0" bIns="0" rtlCol="0" anchor="ctr">
            <a:spAutoFit/>
          </a:bodyPr>
          <a:lstStyle>
            <a:lvl1pPr algn="l">
              <a:defRPr sz="1000" b="0">
                <a:solidFill>
                  <a:srgbClr val="009D7F"/>
                </a:solidFill>
              </a:defRPr>
            </a:lvl1pPr>
          </a:lstStyle>
          <a:p>
            <a:r>
              <a:rPr lang="nb-NO" smtClean="0"/>
              <a:t>Norges miljø- og biovitenskapelige universitet</a:t>
            </a:r>
            <a:endParaRPr lang="nb-NO" dirty="0"/>
          </a:p>
        </p:txBody>
      </p:sp>
      <p:sp>
        <p:nvSpPr>
          <p:cNvPr id="5" name="Plassholder for bunntekst 4"/>
          <p:cNvSpPr>
            <a:spLocks noGrp="1"/>
          </p:cNvSpPr>
          <p:nvPr>
            <p:ph type="ftr" sz="quarter" idx="3"/>
          </p:nvPr>
        </p:nvSpPr>
        <p:spPr>
          <a:xfrm>
            <a:off x="576000" y="6372140"/>
            <a:ext cx="4758000" cy="153888"/>
          </a:xfrm>
          <a:prstGeom prst="rect">
            <a:avLst/>
          </a:prstGeom>
        </p:spPr>
        <p:txBody>
          <a:bodyPr vert="horz" wrap="square" lIns="0" tIns="0" rIns="0" bIns="0" rtlCol="0" anchor="ctr">
            <a:spAutoFit/>
          </a:bodyPr>
          <a:lstStyle>
            <a:lvl1pPr algn="l">
              <a:defRPr sz="1000" b="0">
                <a:solidFill>
                  <a:srgbClr val="009D7F"/>
                </a:solidFill>
              </a:defRPr>
            </a:lvl1pPr>
          </a:lstStyle>
          <a:p>
            <a:r>
              <a:rPr lang="nb-NO" dirty="0" err="1" smtClean="0"/>
              <a:t>NMBUs</a:t>
            </a:r>
            <a:r>
              <a:rPr lang="nb-NO" dirty="0" smtClean="0"/>
              <a:t> kvalitetssikringssystem</a:t>
            </a:r>
            <a:endParaRPr lang="nb-NO" dirty="0"/>
          </a:p>
        </p:txBody>
      </p:sp>
      <p:sp>
        <p:nvSpPr>
          <p:cNvPr id="6" name="Plassholder for lysbildenummer 5"/>
          <p:cNvSpPr>
            <a:spLocks noGrp="1"/>
          </p:cNvSpPr>
          <p:nvPr>
            <p:ph type="sldNum" sz="quarter" idx="4"/>
          </p:nvPr>
        </p:nvSpPr>
        <p:spPr>
          <a:xfrm>
            <a:off x="8269624" y="6372140"/>
            <a:ext cx="298376" cy="153888"/>
          </a:xfrm>
          <a:prstGeom prst="rect">
            <a:avLst/>
          </a:prstGeom>
        </p:spPr>
        <p:txBody>
          <a:bodyPr vert="horz" wrap="square" lIns="0" tIns="0" rIns="0" bIns="0" rtlCol="0" anchor="ctr">
            <a:spAutoFit/>
          </a:bodyPr>
          <a:lstStyle>
            <a:lvl1pPr algn="r">
              <a:defRPr sz="1000" b="0">
                <a:solidFill>
                  <a:srgbClr val="009D7F"/>
                </a:solidFill>
              </a:defRPr>
            </a:lvl1pPr>
          </a:lstStyle>
          <a:p>
            <a:fld id="{76503D8D-F27D-49CA-A299-3589FD585F6D}" type="slidenum">
              <a:rPr lang="nb-NO" smtClean="0"/>
              <a:pPr/>
              <a:t>‹#›</a:t>
            </a:fld>
            <a:endParaRPr lang="nb-NO"/>
          </a:p>
        </p:txBody>
      </p:sp>
      <p:cxnSp>
        <p:nvCxnSpPr>
          <p:cNvPr id="13" name="Rett linje 12"/>
          <p:cNvCxnSpPr/>
          <p:nvPr userDrawn="1"/>
        </p:nvCxnSpPr>
        <p:spPr>
          <a:xfrm>
            <a:off x="576000" y="6282000"/>
            <a:ext cx="8002800" cy="0"/>
          </a:xfrm>
          <a:prstGeom prst="line">
            <a:avLst/>
          </a:prstGeom>
          <a:ln w="12700">
            <a:solidFill>
              <a:srgbClr val="009D7F"/>
            </a:solidFill>
          </a:ln>
        </p:spPr>
        <p:style>
          <a:lnRef idx="1">
            <a:schemeClr val="accent1"/>
          </a:lnRef>
          <a:fillRef idx="0">
            <a:schemeClr val="accent1"/>
          </a:fillRef>
          <a:effectRef idx="0">
            <a:schemeClr val="accent1"/>
          </a:effectRef>
          <a:fontRef idx="minor">
            <a:schemeClr val="tx1"/>
          </a:fontRef>
        </p:style>
      </p:cxnSp>
      <p:pic>
        <p:nvPicPr>
          <p:cNvPr id="3074" name="Picture 2" descr="C:\Users\Morten\Downloads\NMBU_symbol_1000prosent_av_18mm_RGB.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970518" y="389642"/>
            <a:ext cx="676257"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724005"/>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49" r:id="rId3"/>
    <p:sldLayoutId id="2147483660" r:id="rId4"/>
    <p:sldLayoutId id="2147483650" r:id="rId5"/>
    <p:sldLayoutId id="2147483662" r:id="rId6"/>
    <p:sldLayoutId id="2147483663" r:id="rId7"/>
    <p:sldLayoutId id="2147483664" r:id="rId8"/>
    <p:sldLayoutId id="2147483665" r:id="rId9"/>
    <p:sldLayoutId id="2147483666" r:id="rId10"/>
    <p:sldLayoutId id="2147483667" r:id="rId11"/>
    <p:sldLayoutId id="2147483652" r:id="rId12"/>
    <p:sldLayoutId id="2147483653" r:id="rId13"/>
    <p:sldLayoutId id="2147483654" r:id="rId14"/>
    <p:sldLayoutId id="2147483655" r:id="rId15"/>
  </p:sldLayoutIdLst>
  <p:hf hdr="0"/>
  <p:txStyles>
    <p:titleStyle>
      <a:lvl1pPr algn="l" defTabSz="914400" rtl="0" eaLnBrk="1" latinLnBrk="0" hangingPunct="1">
        <a:spcBef>
          <a:spcPct val="0"/>
        </a:spcBef>
        <a:buNone/>
        <a:defRPr sz="4000" kern="1200">
          <a:solidFill>
            <a:srgbClr val="009D7F"/>
          </a:solidFill>
          <a:latin typeface="+mj-lt"/>
          <a:ea typeface="+mj-ea"/>
          <a:cs typeface="+mj-cs"/>
        </a:defRPr>
      </a:lvl1pPr>
    </p:titleStyle>
    <p:bodyStyle>
      <a:lvl1pPr marL="198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666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34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2000" indent="-1980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Bologna_proces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studiebarometeret.no/e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dbh.nsd.uib.no/statistikk/rapport.action?visningId=123&amp;visKode=false&amp;columns=arstall&amp;index=2&amp;formel=49&amp;hier=insttype!9!instkode!9!fakkode!9!ufakkode!9!progkode&amp;sti=Universiteter&amp;param=arstall%3D2016!8!2015!8!2014!8!2013!8!2012!9!semester%3D3!9!dep_id%3D1!9!insttype%3D1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117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8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dato 4"/>
          <p:cNvSpPr>
            <a:spLocks noGrp="1"/>
          </p:cNvSpPr>
          <p:nvPr>
            <p:ph type="dt" sz="half" idx="10"/>
          </p:nvPr>
        </p:nvSpPr>
        <p:spPr/>
        <p:txBody>
          <a:bodyPr/>
          <a:lstStyle/>
          <a:p>
            <a:r>
              <a:rPr lang="en-US" dirty="0" smtClean="0"/>
              <a:t>Norwegian University of Life Sciences</a:t>
            </a:r>
            <a:endParaRPr lang="en-US" dirty="0"/>
          </a:p>
        </p:txBody>
      </p:sp>
      <p:sp>
        <p:nvSpPr>
          <p:cNvPr id="6" name="Plassholder for bunntekst 5"/>
          <p:cNvSpPr>
            <a:spLocks noGrp="1"/>
          </p:cNvSpPr>
          <p:nvPr>
            <p:ph type="ftr" sz="quarter" idx="11"/>
          </p:nvPr>
        </p:nvSpPr>
        <p:spPr/>
        <p:txBody>
          <a:bodyPr/>
          <a:lstStyle/>
          <a:p>
            <a:r>
              <a:rPr lang="nb-NO" dirty="0" smtClean="0"/>
              <a:t>NMBU </a:t>
            </a:r>
            <a:endParaRPr lang="nb-NO" dirty="0"/>
          </a:p>
        </p:txBody>
      </p:sp>
      <p:sp>
        <p:nvSpPr>
          <p:cNvPr id="7" name="Plassholder for lysbildenummer 6"/>
          <p:cNvSpPr>
            <a:spLocks noGrp="1"/>
          </p:cNvSpPr>
          <p:nvPr>
            <p:ph type="sldNum" sz="quarter" idx="12"/>
          </p:nvPr>
        </p:nvSpPr>
        <p:spPr/>
        <p:txBody>
          <a:bodyPr/>
          <a:lstStyle/>
          <a:p>
            <a:fld id="{76503D8D-F27D-49CA-A299-3589FD585F6D}" type="slidenum">
              <a:rPr lang="nb-NO" smtClean="0"/>
              <a:pPr/>
              <a:t>2</a:t>
            </a:fld>
            <a:endParaRPr lang="nb-NO"/>
          </a:p>
        </p:txBody>
      </p:sp>
      <p:sp>
        <p:nvSpPr>
          <p:cNvPr id="8" name="Tittel 7"/>
          <p:cNvSpPr>
            <a:spLocks noGrp="1"/>
          </p:cNvSpPr>
          <p:nvPr>
            <p:ph type="ctrTitle"/>
          </p:nvPr>
        </p:nvSpPr>
        <p:spPr>
          <a:xfrm>
            <a:off x="576000" y="2678756"/>
            <a:ext cx="8316480" cy="677108"/>
          </a:xfrm>
        </p:spPr>
        <p:txBody>
          <a:bodyPr/>
          <a:lstStyle/>
          <a:p>
            <a:r>
              <a:rPr lang="nb-NO" sz="4400" dirty="0" smtClean="0"/>
              <a:t>NMBU</a:t>
            </a:r>
            <a:endParaRPr lang="nb-NO" sz="4400" dirty="0"/>
          </a:p>
        </p:txBody>
      </p:sp>
      <p:sp>
        <p:nvSpPr>
          <p:cNvPr id="9" name="Undertittel 8"/>
          <p:cNvSpPr>
            <a:spLocks noGrp="1"/>
          </p:cNvSpPr>
          <p:nvPr>
            <p:ph type="subTitle" idx="1"/>
          </p:nvPr>
        </p:nvSpPr>
        <p:spPr/>
        <p:txBody>
          <a:bodyPr/>
          <a:lstStyle/>
          <a:p>
            <a:r>
              <a:rPr lang="en-US" dirty="0" smtClean="0"/>
              <a:t>Quality Assurances System. </a:t>
            </a:r>
            <a:br>
              <a:rPr lang="en-US" dirty="0" smtClean="0"/>
            </a:br>
            <a:r>
              <a:rPr lang="en-US" dirty="0" smtClean="0"/>
              <a:t>Where we came from and where we are now</a:t>
            </a:r>
            <a:endParaRPr lang="en-US" dirty="0"/>
          </a:p>
        </p:txBody>
      </p:sp>
      <p:sp>
        <p:nvSpPr>
          <p:cNvPr id="10" name="Plassholder for tekst 9"/>
          <p:cNvSpPr>
            <a:spLocks noGrp="1"/>
          </p:cNvSpPr>
          <p:nvPr>
            <p:ph type="body" sz="quarter" idx="13"/>
          </p:nvPr>
        </p:nvSpPr>
        <p:spPr>
          <a:xfrm>
            <a:off x="579381" y="4527452"/>
            <a:ext cx="7992000" cy="336550"/>
          </a:xfrm>
        </p:spPr>
        <p:txBody>
          <a:bodyPr/>
          <a:lstStyle/>
          <a:p>
            <a:r>
              <a:rPr lang="nb-NO" sz="2000" dirty="0" smtClean="0"/>
              <a:t>Department </a:t>
            </a:r>
            <a:r>
              <a:rPr lang="nb-NO" sz="2000" dirty="0" err="1" smtClean="0"/>
              <a:t>of</a:t>
            </a:r>
            <a:r>
              <a:rPr lang="nb-NO" sz="2000" dirty="0" smtClean="0"/>
              <a:t> </a:t>
            </a:r>
            <a:r>
              <a:rPr lang="en-US" sz="2000" dirty="0" smtClean="0"/>
              <a:t>Academic</a:t>
            </a:r>
            <a:r>
              <a:rPr lang="nb-NO" sz="2000" dirty="0" smtClean="0"/>
              <a:t> </a:t>
            </a:r>
            <a:r>
              <a:rPr lang="en-US" sz="2000" dirty="0" smtClean="0"/>
              <a:t>Affairs</a:t>
            </a:r>
            <a:r>
              <a:rPr lang="nb-NO" sz="2000" dirty="0" smtClean="0"/>
              <a:t>, Head </a:t>
            </a:r>
            <a:r>
              <a:rPr lang="nb-NO" sz="2000" dirty="0" err="1" smtClean="0"/>
              <a:t>of</a:t>
            </a:r>
            <a:r>
              <a:rPr lang="nb-NO" sz="2000" dirty="0" smtClean="0"/>
              <a:t> Unit Iben N. Andersen </a:t>
            </a:r>
          </a:p>
          <a:p>
            <a:r>
              <a:rPr lang="nb-NO" sz="2000" dirty="0" smtClean="0"/>
              <a:t>10. </a:t>
            </a:r>
            <a:r>
              <a:rPr lang="nb-NO" sz="2000" dirty="0" err="1" smtClean="0"/>
              <a:t>March</a:t>
            </a:r>
            <a:r>
              <a:rPr lang="nb-NO" sz="2000" dirty="0" smtClean="0"/>
              <a:t> 2016</a:t>
            </a:r>
            <a:endParaRPr lang="nb-NO" sz="2000" dirty="0"/>
          </a:p>
        </p:txBody>
      </p:sp>
    </p:spTree>
    <p:extLst>
      <p:ext uri="{BB962C8B-B14F-4D97-AF65-F5344CB8AC3E}">
        <p14:creationId xmlns:p14="http://schemas.microsoft.com/office/powerpoint/2010/main" val="3839878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Where we came from</a:t>
            </a:r>
            <a:endParaRPr lang="en-US" dirty="0"/>
          </a:p>
        </p:txBody>
      </p:sp>
      <p:sp>
        <p:nvSpPr>
          <p:cNvPr id="3" name="Plassholder for innhold 2"/>
          <p:cNvSpPr>
            <a:spLocks noGrp="1"/>
          </p:cNvSpPr>
          <p:nvPr>
            <p:ph idx="1"/>
          </p:nvPr>
        </p:nvSpPr>
        <p:spPr>
          <a:xfrm>
            <a:off x="576000" y="1628800"/>
            <a:ext cx="8172464" cy="4608512"/>
          </a:xfrm>
        </p:spPr>
        <p:txBody>
          <a:bodyPr/>
          <a:lstStyle/>
          <a:p>
            <a:r>
              <a:rPr lang="en-US" sz="1800" dirty="0" smtClean="0"/>
              <a:t>1859 – The Higher Agricultural College </a:t>
            </a:r>
          </a:p>
          <a:p>
            <a:r>
              <a:rPr lang="en-US" sz="1800" dirty="0" smtClean="0"/>
              <a:t>1897 – Norwegian Agricultural College (NLH) – under Ministry of Agriculture</a:t>
            </a:r>
          </a:p>
          <a:p>
            <a:r>
              <a:rPr lang="en-US" sz="1800" dirty="0" smtClean="0"/>
              <a:t>1994 -  Common Law for HI. NLH new “owners” Norwegian </a:t>
            </a:r>
            <a:r>
              <a:rPr lang="en-US" sz="1800" dirty="0"/>
              <a:t>Ministry of Church and </a:t>
            </a:r>
            <a:r>
              <a:rPr lang="en-US" sz="1800" dirty="0" smtClean="0"/>
              <a:t>Education</a:t>
            </a:r>
          </a:p>
          <a:p>
            <a:endParaRPr lang="en-US" sz="1800" dirty="0" smtClean="0"/>
          </a:p>
          <a:p>
            <a:r>
              <a:rPr lang="en-US" sz="1800" dirty="0" smtClean="0"/>
              <a:t>2000 – </a:t>
            </a:r>
            <a:r>
              <a:rPr lang="en-US" sz="1800" dirty="0" err="1" smtClean="0"/>
              <a:t>Mjøs</a:t>
            </a:r>
            <a:r>
              <a:rPr lang="en-US" sz="1800" dirty="0" smtClean="0"/>
              <a:t> </a:t>
            </a:r>
            <a:r>
              <a:rPr lang="en-US" sz="1800" dirty="0" err="1" smtClean="0"/>
              <a:t>utvalget</a:t>
            </a:r>
            <a:r>
              <a:rPr lang="en-US" sz="1800" dirty="0" smtClean="0"/>
              <a:t> (NOU 2000:14) </a:t>
            </a:r>
            <a:r>
              <a:rPr lang="en-US" sz="1800" i="1" dirty="0" smtClean="0"/>
              <a:t>Freedom with Responsibility</a:t>
            </a:r>
          </a:p>
          <a:p>
            <a:r>
              <a:rPr lang="en-US" sz="1800" i="1" dirty="0" smtClean="0"/>
              <a:t>2002 – NOKUT is established </a:t>
            </a:r>
          </a:p>
          <a:p>
            <a:r>
              <a:rPr lang="en-US" sz="1800" dirty="0" smtClean="0"/>
              <a:t>2003 – New law for HE – Quality Reform to comply with </a:t>
            </a:r>
            <a:r>
              <a:rPr lang="en-US" sz="1800" dirty="0"/>
              <a:t>the </a:t>
            </a:r>
            <a:r>
              <a:rPr lang="en-US" sz="1800" dirty="0">
                <a:hlinkClick r:id="rId3" tooltip="Bologna process"/>
              </a:rPr>
              <a:t>Bologna process</a:t>
            </a:r>
            <a:r>
              <a:rPr lang="en-US" sz="1800" dirty="0" smtClean="0"/>
              <a:t>. </a:t>
            </a:r>
          </a:p>
          <a:p>
            <a:r>
              <a:rPr lang="en-US" sz="1800" dirty="0" smtClean="0"/>
              <a:t>2005 – NLH’s QA system is approved and NLH is accredited as a University </a:t>
            </a:r>
          </a:p>
          <a:p>
            <a:r>
              <a:rPr lang="en-US" sz="1800" dirty="0" smtClean="0"/>
              <a:t>2010 – NOKUT re-approve UMBs QA</a:t>
            </a:r>
          </a:p>
          <a:p>
            <a:r>
              <a:rPr lang="nb-NO" sz="1800" dirty="0" smtClean="0"/>
              <a:t>2012 -  </a:t>
            </a:r>
            <a:r>
              <a:rPr lang="en-US" sz="1800" dirty="0" smtClean="0"/>
              <a:t>National Qualification Framework (NQF)</a:t>
            </a:r>
          </a:p>
          <a:p>
            <a:r>
              <a:rPr lang="en-US" sz="1800" dirty="0" smtClean="0"/>
              <a:t>2014 – UMB emerges with NVH and NMBU is born</a:t>
            </a:r>
          </a:p>
          <a:p>
            <a:pPr marL="0" indent="0">
              <a:buNone/>
            </a:pPr>
            <a:endParaRPr lang="en-US" dirty="0"/>
          </a:p>
        </p:txBody>
      </p:sp>
      <p:sp>
        <p:nvSpPr>
          <p:cNvPr id="4" name="Plassholder for dato 3"/>
          <p:cNvSpPr>
            <a:spLocks noGrp="1"/>
          </p:cNvSpPr>
          <p:nvPr>
            <p:ph type="dt" sz="half" idx="10"/>
          </p:nvPr>
        </p:nvSpPr>
        <p:spPr/>
        <p:txBody>
          <a:bodyPr/>
          <a:lstStyle/>
          <a:p>
            <a:r>
              <a:rPr lang="nb-NO" dirty="0"/>
              <a:t>Norwegian University </a:t>
            </a:r>
            <a:r>
              <a:rPr lang="nb-NO" dirty="0" err="1"/>
              <a:t>of</a:t>
            </a:r>
            <a:r>
              <a:rPr lang="nb-NO" dirty="0"/>
              <a:t> Life Sciences</a:t>
            </a:r>
          </a:p>
        </p:txBody>
      </p:sp>
      <p:sp>
        <p:nvSpPr>
          <p:cNvPr id="5" name="Plassholder for bunntekst 4"/>
          <p:cNvSpPr>
            <a:spLocks noGrp="1"/>
          </p:cNvSpPr>
          <p:nvPr>
            <p:ph type="ftr" sz="quarter" idx="11"/>
          </p:nvPr>
        </p:nvSpPr>
        <p:spPr/>
        <p:txBody>
          <a:bodyPr/>
          <a:lstStyle/>
          <a:p>
            <a:r>
              <a:rPr lang="nb-NO" dirty="0" err="1"/>
              <a:t>NMBUs</a:t>
            </a:r>
            <a:r>
              <a:rPr lang="nb-NO" dirty="0"/>
              <a:t> </a:t>
            </a:r>
            <a:r>
              <a:rPr lang="nb-NO" dirty="0" smtClean="0"/>
              <a:t>Bologna </a:t>
            </a:r>
            <a:r>
              <a:rPr lang="nb-NO" dirty="0" err="1" smtClean="0"/>
              <a:t>process</a:t>
            </a:r>
            <a:endParaRPr lang="nb-NO" dirty="0"/>
          </a:p>
        </p:txBody>
      </p:sp>
      <p:sp>
        <p:nvSpPr>
          <p:cNvPr id="6" name="Plassholder for lysbildenummer 5"/>
          <p:cNvSpPr>
            <a:spLocks noGrp="1"/>
          </p:cNvSpPr>
          <p:nvPr>
            <p:ph type="sldNum" sz="quarter" idx="12"/>
          </p:nvPr>
        </p:nvSpPr>
        <p:spPr/>
        <p:txBody>
          <a:bodyPr/>
          <a:lstStyle/>
          <a:p>
            <a:fld id="{76503D8D-F27D-49CA-A299-3589FD585F6D}" type="slidenum">
              <a:rPr lang="nb-NO" smtClean="0"/>
              <a:t>3</a:t>
            </a:fld>
            <a:endParaRPr lang="nb-NO"/>
          </a:p>
        </p:txBody>
      </p:sp>
    </p:spTree>
    <p:extLst>
      <p:ext uri="{BB962C8B-B14F-4D97-AF65-F5344CB8AC3E}">
        <p14:creationId xmlns:p14="http://schemas.microsoft.com/office/powerpoint/2010/main" val="1311971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6000" y="932071"/>
            <a:ext cx="6818518" cy="615553"/>
          </a:xfrm>
        </p:spPr>
        <p:txBody>
          <a:bodyPr/>
          <a:lstStyle/>
          <a:p>
            <a:r>
              <a:rPr lang="en-US" dirty="0" smtClean="0"/>
              <a:t>Bologna process</a:t>
            </a:r>
            <a:endParaRPr lang="en-US" dirty="0"/>
          </a:p>
        </p:txBody>
      </p:sp>
      <p:sp>
        <p:nvSpPr>
          <p:cNvPr id="4" name="Plassholder for dato 3"/>
          <p:cNvSpPr>
            <a:spLocks noGrp="1"/>
          </p:cNvSpPr>
          <p:nvPr>
            <p:ph type="dt" sz="half" idx="10"/>
          </p:nvPr>
        </p:nvSpPr>
        <p:spPr/>
        <p:txBody>
          <a:bodyPr/>
          <a:lstStyle/>
          <a:p>
            <a:r>
              <a:rPr lang="nb-NO" smtClean="0"/>
              <a:t>Norges miljø- og biovitenskapelige universitet</a:t>
            </a:r>
            <a:endParaRPr lang="nb-NO" dirty="0"/>
          </a:p>
        </p:txBody>
      </p:sp>
      <p:sp>
        <p:nvSpPr>
          <p:cNvPr id="5" name="Plassholder for bunntekst 4"/>
          <p:cNvSpPr>
            <a:spLocks noGrp="1"/>
          </p:cNvSpPr>
          <p:nvPr>
            <p:ph type="ftr" sz="quarter" idx="11"/>
          </p:nvPr>
        </p:nvSpPr>
        <p:spPr/>
        <p:txBody>
          <a:bodyPr/>
          <a:lstStyle/>
          <a:p>
            <a:r>
              <a:rPr lang="nb-NO" smtClean="0"/>
              <a:t>NMBUs kvalitetssikringssystem</a:t>
            </a:r>
            <a:endParaRPr lang="nb-NO" dirty="0"/>
          </a:p>
        </p:txBody>
      </p:sp>
      <p:sp>
        <p:nvSpPr>
          <p:cNvPr id="6" name="Plassholder for lysbildenummer 5"/>
          <p:cNvSpPr>
            <a:spLocks noGrp="1"/>
          </p:cNvSpPr>
          <p:nvPr>
            <p:ph type="sldNum" sz="quarter" idx="12"/>
          </p:nvPr>
        </p:nvSpPr>
        <p:spPr/>
        <p:txBody>
          <a:bodyPr/>
          <a:lstStyle/>
          <a:p>
            <a:fld id="{76503D8D-F27D-49CA-A299-3589FD585F6D}" type="slidenum">
              <a:rPr lang="nb-NO" smtClean="0"/>
              <a:t>4</a:t>
            </a:fld>
            <a:endParaRPr lang="nb-NO"/>
          </a:p>
        </p:txBody>
      </p:sp>
      <p:graphicFrame>
        <p:nvGraphicFramePr>
          <p:cNvPr id="7" name="Table 1"/>
          <p:cNvGraphicFramePr>
            <a:graphicFrameLocks noGrp="1"/>
          </p:cNvGraphicFramePr>
          <p:nvPr>
            <p:ph idx="1"/>
            <p:extLst>
              <p:ext uri="{D42A27DB-BD31-4B8C-83A1-F6EECF244321}">
                <p14:modId xmlns:p14="http://schemas.microsoft.com/office/powerpoint/2010/main" val="3474953576"/>
              </p:ext>
            </p:extLst>
          </p:nvPr>
        </p:nvGraphicFramePr>
        <p:xfrm>
          <a:off x="467544" y="1700808"/>
          <a:ext cx="7656512" cy="4799587"/>
        </p:xfrm>
        <a:graphic>
          <a:graphicData uri="http://schemas.openxmlformats.org/drawingml/2006/table">
            <a:tbl>
              <a:tblPr firstRow="1" bandRow="1">
                <a:tableStyleId>{5C22544A-7EE6-4342-B048-85BDC9FD1C3A}</a:tableStyleId>
              </a:tblPr>
              <a:tblGrid>
                <a:gridCol w="3828256">
                  <a:extLst>
                    <a:ext uri="{9D8B030D-6E8A-4147-A177-3AD203B41FA5}">
                      <a16:colId xmlns="" xmlns:a16="http://schemas.microsoft.com/office/drawing/2014/main" val="20000"/>
                    </a:ext>
                  </a:extLst>
                </a:gridCol>
                <a:gridCol w="3828256">
                  <a:extLst>
                    <a:ext uri="{9D8B030D-6E8A-4147-A177-3AD203B41FA5}">
                      <a16:colId xmlns="" xmlns:a16="http://schemas.microsoft.com/office/drawing/2014/main" val="20001"/>
                    </a:ext>
                  </a:extLst>
                </a:gridCol>
              </a:tblGrid>
              <a:tr h="510376">
                <a:tc>
                  <a:txBody>
                    <a:bodyPr/>
                    <a:lstStyle/>
                    <a:p>
                      <a:r>
                        <a:rPr lang="en-US" noProof="0" dirty="0" smtClean="0"/>
                        <a:t>European Objectives</a:t>
                      </a:r>
                      <a:endParaRPr lang="en-US" noProof="0" dirty="0"/>
                    </a:p>
                  </a:txBody>
                  <a:tcPr/>
                </a:tc>
                <a:tc>
                  <a:txBody>
                    <a:bodyPr/>
                    <a:lstStyle/>
                    <a:p>
                      <a:r>
                        <a:rPr lang="en-US" noProof="0" dirty="0" smtClean="0"/>
                        <a:t>Norway and NMBU</a:t>
                      </a:r>
                      <a:endParaRPr lang="en-US" noProof="0" dirty="0"/>
                    </a:p>
                  </a:txBody>
                  <a:tcPr/>
                </a:tc>
                <a:extLst>
                  <a:ext uri="{0D108BD9-81ED-4DB2-BD59-A6C34878D82A}">
                    <a16:rowId xmlns="" xmlns:a16="http://schemas.microsoft.com/office/drawing/2014/main" val="10000"/>
                  </a:ext>
                </a:extLst>
              </a:tr>
              <a:tr h="510376">
                <a:tc>
                  <a:txBody>
                    <a:bodyPr/>
                    <a:lstStyle/>
                    <a:p>
                      <a:r>
                        <a:rPr lang="en-US" noProof="0" dirty="0" smtClean="0"/>
                        <a:t>Adopt</a:t>
                      </a:r>
                      <a:r>
                        <a:rPr lang="en-US" baseline="0" noProof="0" dirty="0" smtClean="0"/>
                        <a:t> the international standard of comparable degrees</a:t>
                      </a:r>
                      <a:endParaRPr lang="en-US" noProof="0" dirty="0"/>
                    </a:p>
                  </a:txBody>
                  <a:tcPr/>
                </a:tc>
                <a:tc>
                  <a:txBody>
                    <a:bodyPr/>
                    <a:lstStyle/>
                    <a:p>
                      <a:r>
                        <a:rPr lang="en-US" noProof="0" dirty="0" smtClean="0"/>
                        <a:t>Bachelor</a:t>
                      </a:r>
                      <a:r>
                        <a:rPr lang="en-US" baseline="0" noProof="0" dirty="0" smtClean="0"/>
                        <a:t> and Master - 2004</a:t>
                      </a:r>
                    </a:p>
                    <a:p>
                      <a:r>
                        <a:rPr lang="en-US" baseline="0" noProof="0" dirty="0" smtClean="0"/>
                        <a:t>(3+2+3)</a:t>
                      </a:r>
                      <a:endParaRPr lang="en-US" noProof="0" dirty="0"/>
                    </a:p>
                  </a:txBody>
                  <a:tcPr/>
                </a:tc>
                <a:extLst>
                  <a:ext uri="{0D108BD9-81ED-4DB2-BD59-A6C34878D82A}">
                    <a16:rowId xmlns="" xmlns:a16="http://schemas.microsoft.com/office/drawing/2014/main" val="10001"/>
                  </a:ext>
                </a:extLst>
              </a:tr>
              <a:tr h="698217">
                <a:tc>
                  <a:txBody>
                    <a:bodyPr/>
                    <a:lstStyle/>
                    <a:p>
                      <a:r>
                        <a:rPr lang="en-US" noProof="0" dirty="0" smtClean="0"/>
                        <a:t>Establish a common system of credits</a:t>
                      </a:r>
                      <a:r>
                        <a:rPr lang="en-US" baseline="0" noProof="0" dirty="0" smtClean="0"/>
                        <a:t> - </a:t>
                      </a:r>
                      <a:r>
                        <a:rPr lang="en-US" noProof="0" dirty="0" smtClean="0"/>
                        <a:t>ECTS</a:t>
                      </a:r>
                      <a:endParaRPr lang="en-US" noProof="0" dirty="0"/>
                    </a:p>
                  </a:txBody>
                  <a:tcPr/>
                </a:tc>
                <a:tc>
                  <a:txBody>
                    <a:bodyPr/>
                    <a:lstStyle/>
                    <a:p>
                      <a:r>
                        <a:rPr lang="en-US" noProof="0" dirty="0" smtClean="0"/>
                        <a:t>ECTS and</a:t>
                      </a:r>
                      <a:r>
                        <a:rPr lang="en-US" baseline="0" noProof="0" dirty="0" smtClean="0"/>
                        <a:t> new grading system - 2004</a:t>
                      </a:r>
                      <a:endParaRPr lang="en-US" noProof="0" dirty="0"/>
                    </a:p>
                  </a:txBody>
                  <a:tcPr/>
                </a:tc>
                <a:extLst>
                  <a:ext uri="{0D108BD9-81ED-4DB2-BD59-A6C34878D82A}">
                    <a16:rowId xmlns="" xmlns:a16="http://schemas.microsoft.com/office/drawing/2014/main" val="10002"/>
                  </a:ext>
                </a:extLst>
              </a:tr>
              <a:tr h="698217">
                <a:tc>
                  <a:txBody>
                    <a:bodyPr/>
                    <a:lstStyle/>
                    <a:p>
                      <a:r>
                        <a:rPr lang="en-US" noProof="0" dirty="0" smtClean="0"/>
                        <a:t>Increase student mobility and international cooperation.</a:t>
                      </a:r>
                      <a:r>
                        <a:rPr lang="en-US" baseline="0" noProof="0" dirty="0" smtClean="0"/>
                        <a:t> </a:t>
                      </a:r>
                    </a:p>
                    <a:p>
                      <a:r>
                        <a:rPr lang="en-US" dirty="0" smtClean="0"/>
                        <a:t>Recognition of qualifications</a:t>
                      </a:r>
                      <a:endParaRPr lang="en-US" noProof="0" dirty="0"/>
                    </a:p>
                  </a:txBody>
                  <a:tcPr/>
                </a:tc>
                <a:tc>
                  <a:txBody>
                    <a:bodyPr/>
                    <a:lstStyle/>
                    <a:p>
                      <a:r>
                        <a:rPr lang="en-US" noProof="0" dirty="0" smtClean="0"/>
                        <a:t>Internationalization of research</a:t>
                      </a:r>
                      <a:r>
                        <a:rPr lang="en-US" baseline="0" noProof="0" dirty="0" smtClean="0"/>
                        <a:t> and education, new agreements, more mobility, Erasmus </a:t>
                      </a:r>
                      <a:endParaRPr lang="en-US" noProof="0" dirty="0"/>
                    </a:p>
                  </a:txBody>
                  <a:tcPr/>
                </a:tc>
                <a:extLst>
                  <a:ext uri="{0D108BD9-81ED-4DB2-BD59-A6C34878D82A}">
                    <a16:rowId xmlns="" xmlns:a16="http://schemas.microsoft.com/office/drawing/2014/main" val="10003"/>
                  </a:ext>
                </a:extLst>
              </a:tr>
              <a:tr h="510376">
                <a:tc>
                  <a:txBody>
                    <a:bodyPr/>
                    <a:lstStyle/>
                    <a:p>
                      <a:r>
                        <a:rPr lang="en-US" noProof="0" dirty="0" smtClean="0"/>
                        <a:t>Promote European co-operation in Quality Assurance</a:t>
                      </a:r>
                      <a:endParaRPr lang="en-US" noProof="0" dirty="0"/>
                    </a:p>
                  </a:txBody>
                  <a:tcPr/>
                </a:tc>
                <a:tc>
                  <a:txBody>
                    <a:bodyPr/>
                    <a:lstStyle/>
                    <a:p>
                      <a:r>
                        <a:rPr lang="en-US" noProof="0" dirty="0" smtClean="0"/>
                        <a:t>Developing a QA system - conditional</a:t>
                      </a:r>
                      <a:endParaRPr lang="en-US" noProof="0" dirty="0"/>
                    </a:p>
                  </a:txBody>
                  <a:tcPr/>
                </a:tc>
                <a:extLst>
                  <a:ext uri="{0D108BD9-81ED-4DB2-BD59-A6C34878D82A}">
                    <a16:rowId xmlns="" xmlns:a16="http://schemas.microsoft.com/office/drawing/2014/main" val="10004"/>
                  </a:ext>
                </a:extLst>
              </a:tr>
              <a:tr h="698217">
                <a:tc>
                  <a:txBody>
                    <a:bodyPr/>
                    <a:lstStyle/>
                    <a:p>
                      <a:r>
                        <a:rPr lang="en-US" noProof="0" dirty="0" smtClean="0"/>
                        <a:t>Students participation in all levels</a:t>
                      </a:r>
                      <a:endParaRPr lang="en-US" noProof="0" dirty="0"/>
                    </a:p>
                  </a:txBody>
                  <a:tcPr/>
                </a:tc>
                <a:tc>
                  <a:txBody>
                    <a:bodyPr/>
                    <a:lstStyle/>
                    <a:p>
                      <a:r>
                        <a:rPr lang="en-US" noProof="0" dirty="0" smtClean="0"/>
                        <a:t>Increased involvement by students in all university</a:t>
                      </a:r>
                      <a:r>
                        <a:rPr lang="en-US" baseline="0" noProof="0" dirty="0" smtClean="0"/>
                        <a:t> bodies</a:t>
                      </a:r>
                      <a:endParaRPr lang="en-US" noProof="0" dirty="0"/>
                    </a:p>
                  </a:txBody>
                  <a:tcPr/>
                </a:tc>
                <a:extLst>
                  <a:ext uri="{0D108BD9-81ED-4DB2-BD59-A6C34878D82A}">
                    <a16:rowId xmlns="" xmlns:a16="http://schemas.microsoft.com/office/drawing/2014/main" val="10005"/>
                  </a:ext>
                </a:extLst>
              </a:tr>
              <a:tr h="698217">
                <a:tc>
                  <a:txBody>
                    <a:bodyPr/>
                    <a:lstStyle/>
                    <a:p>
                      <a:r>
                        <a:rPr lang="en-US" noProof="0" dirty="0" smtClean="0"/>
                        <a:t>Academic Autonomy</a:t>
                      </a:r>
                      <a:endParaRPr lang="en-US" noProof="0" dirty="0"/>
                    </a:p>
                  </a:txBody>
                  <a:tcPr/>
                </a:tc>
                <a:tc>
                  <a:txBody>
                    <a:bodyPr/>
                    <a:lstStyle/>
                    <a:p>
                      <a:r>
                        <a:rPr lang="en-US" dirty="0" err="1" smtClean="0"/>
                        <a:t>Authorisation</a:t>
                      </a:r>
                      <a:r>
                        <a:rPr lang="en-US" dirty="0" smtClean="0"/>
                        <a:t> to establish and terminate study </a:t>
                      </a:r>
                      <a:r>
                        <a:rPr lang="en-US" dirty="0" err="1" smtClean="0"/>
                        <a:t>programmes</a:t>
                      </a:r>
                      <a:endParaRPr lang="en-US" i="0" noProof="0"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296903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dirty="0" smtClean="0"/>
              <a:t>Academic Autonomy</a:t>
            </a:r>
            <a:endParaRPr lang="en-US" dirty="0"/>
          </a:p>
        </p:txBody>
      </p:sp>
      <p:sp>
        <p:nvSpPr>
          <p:cNvPr id="3" name="Plassholder for innhold 2"/>
          <p:cNvSpPr>
            <a:spLocks noGrp="1"/>
          </p:cNvSpPr>
          <p:nvPr>
            <p:ph idx="1"/>
          </p:nvPr>
        </p:nvSpPr>
        <p:spPr>
          <a:xfrm>
            <a:off x="576263" y="1825625"/>
            <a:ext cx="7991475" cy="811287"/>
          </a:xfrm>
        </p:spPr>
        <p:txBody>
          <a:bodyPr/>
          <a:lstStyle/>
          <a:p>
            <a:r>
              <a:rPr lang="en-US" i="1" dirty="0" smtClean="0"/>
              <a:t>Refers </a:t>
            </a:r>
            <a:r>
              <a:rPr lang="en-US" i="1" dirty="0"/>
              <a:t>to a university’s capacity to manage its internal academic affairs </a:t>
            </a:r>
            <a:r>
              <a:rPr lang="en-US" i="1" dirty="0" smtClean="0"/>
              <a:t>independently</a:t>
            </a:r>
          </a:p>
          <a:p>
            <a:pPr marL="0" indent="0">
              <a:buNone/>
            </a:pPr>
            <a:endParaRPr lang="en-US" i="1" dirty="0"/>
          </a:p>
        </p:txBody>
      </p:sp>
      <p:sp>
        <p:nvSpPr>
          <p:cNvPr id="4" name="Plassholder for dato 3"/>
          <p:cNvSpPr>
            <a:spLocks noGrp="1"/>
          </p:cNvSpPr>
          <p:nvPr>
            <p:ph type="dt" sz="half" idx="10"/>
          </p:nvPr>
        </p:nvSpPr>
        <p:spPr/>
        <p:txBody>
          <a:bodyPr/>
          <a:lstStyle/>
          <a:p>
            <a:pPr>
              <a:defRPr/>
            </a:pPr>
            <a:r>
              <a:rPr lang="nb-NO" smtClean="0"/>
              <a:t>Norwegian University of Life Sciences</a:t>
            </a:r>
            <a:endParaRPr lang="nb-NO"/>
          </a:p>
        </p:txBody>
      </p:sp>
      <p:sp>
        <p:nvSpPr>
          <p:cNvPr id="5" name="Plassholder for bunntekst 4"/>
          <p:cNvSpPr>
            <a:spLocks noGrp="1"/>
          </p:cNvSpPr>
          <p:nvPr>
            <p:ph type="ftr" sz="quarter" idx="11"/>
          </p:nvPr>
        </p:nvSpPr>
        <p:spPr/>
        <p:txBody>
          <a:bodyPr/>
          <a:lstStyle/>
          <a:p>
            <a:pPr>
              <a:defRPr/>
            </a:pPr>
            <a:r>
              <a:rPr lang="nb-NO" dirty="0" smtClean="0"/>
              <a:t>NMBU</a:t>
            </a:r>
            <a:endParaRPr lang="nb-NO" dirty="0"/>
          </a:p>
        </p:txBody>
      </p:sp>
      <p:sp>
        <p:nvSpPr>
          <p:cNvPr id="6" name="Plassholder for lysbildenummer 5"/>
          <p:cNvSpPr>
            <a:spLocks noGrp="1"/>
          </p:cNvSpPr>
          <p:nvPr>
            <p:ph type="sldNum" sz="quarter" idx="12"/>
          </p:nvPr>
        </p:nvSpPr>
        <p:spPr/>
        <p:txBody>
          <a:bodyPr/>
          <a:lstStyle/>
          <a:p>
            <a:pPr>
              <a:defRPr/>
            </a:pPr>
            <a:fld id="{D36224A0-A8D9-4F94-86B0-8036A1FE733C}" type="slidenum">
              <a:rPr lang="nb-NO" smtClean="0"/>
              <a:pPr>
                <a:defRPr/>
              </a:pPr>
              <a:t>5</a:t>
            </a:fld>
            <a:endParaRPr lang="nb-NO"/>
          </a:p>
        </p:txBody>
      </p:sp>
      <p:sp>
        <p:nvSpPr>
          <p:cNvPr id="7" name="TekstSylinder 6"/>
          <p:cNvSpPr txBox="1"/>
          <p:nvPr/>
        </p:nvSpPr>
        <p:spPr>
          <a:xfrm>
            <a:off x="576000" y="2636912"/>
            <a:ext cx="4114353" cy="3416320"/>
          </a:xfrm>
          <a:prstGeom prst="rect">
            <a:avLst/>
          </a:prstGeom>
          <a:noFill/>
        </p:spPr>
        <p:txBody>
          <a:bodyPr wrap="square" rtlCol="0">
            <a:spAutoFit/>
          </a:bodyPr>
          <a:lstStyle/>
          <a:p>
            <a:pPr marL="342900" indent="-342900">
              <a:buFont typeface="Arial" panose="020B0604020202020204" pitchFamily="34" charset="0"/>
              <a:buChar char="•"/>
            </a:pPr>
            <a:r>
              <a:rPr lang="en-US" sz="1800" i="1" dirty="0"/>
              <a:t>Overall student numbers</a:t>
            </a:r>
          </a:p>
          <a:p>
            <a:pPr marL="342900" indent="-342900">
              <a:buFont typeface="Arial" panose="020B0604020202020204" pitchFamily="34" charset="0"/>
              <a:buChar char="•"/>
            </a:pPr>
            <a:r>
              <a:rPr lang="en-US" sz="1800" i="1" dirty="0"/>
              <a:t>Admissions procedures </a:t>
            </a:r>
            <a:r>
              <a:rPr lang="en-US" sz="1800" i="1" dirty="0" smtClean="0"/>
              <a:t>Introduction </a:t>
            </a:r>
            <a:r>
              <a:rPr lang="en-US" sz="1800" i="1" dirty="0"/>
              <a:t>of </a:t>
            </a:r>
            <a:r>
              <a:rPr lang="en-US" sz="1800" i="1" dirty="0" err="1"/>
              <a:t>programmes</a:t>
            </a:r>
            <a:r>
              <a:rPr lang="en-US" sz="1800" i="1" dirty="0"/>
              <a:t> at </a:t>
            </a:r>
            <a:r>
              <a:rPr lang="en-US" sz="1800" i="1" dirty="0" smtClean="0"/>
              <a:t>all levels</a:t>
            </a:r>
          </a:p>
          <a:p>
            <a:pPr marL="342900" indent="-342900">
              <a:buFont typeface="Arial" panose="020B0604020202020204" pitchFamily="34" charset="0"/>
              <a:buChar char="•"/>
            </a:pPr>
            <a:r>
              <a:rPr lang="en-US" i="1" dirty="0"/>
              <a:t>Termination of degree </a:t>
            </a:r>
            <a:r>
              <a:rPr lang="en-US" i="1" dirty="0" err="1"/>
              <a:t>programmes</a:t>
            </a:r>
            <a:endParaRPr lang="en-US" i="1" dirty="0"/>
          </a:p>
          <a:p>
            <a:pPr marL="342900" indent="-342900">
              <a:buFont typeface="Arial" panose="020B0604020202020204" pitchFamily="34" charset="0"/>
              <a:buChar char="•"/>
            </a:pPr>
            <a:r>
              <a:rPr lang="en-US" i="1" dirty="0"/>
              <a:t>Language of instruction </a:t>
            </a:r>
          </a:p>
          <a:p>
            <a:pPr marL="342900" indent="-342900">
              <a:buFont typeface="Arial" panose="020B0604020202020204" pitchFamily="34" charset="0"/>
              <a:buChar char="•"/>
            </a:pPr>
            <a:r>
              <a:rPr lang="en-US" i="1" dirty="0"/>
              <a:t>Selection of quality assurance mechanisms</a:t>
            </a:r>
          </a:p>
          <a:p>
            <a:pPr marL="342900" indent="-342900">
              <a:buFont typeface="Arial" panose="020B0604020202020204" pitchFamily="34" charset="0"/>
              <a:buChar char="•"/>
            </a:pPr>
            <a:r>
              <a:rPr lang="en-US" i="1" dirty="0"/>
              <a:t>Selection of quality assurance providers</a:t>
            </a:r>
          </a:p>
          <a:p>
            <a:pPr marL="342900" indent="-342900">
              <a:buFont typeface="Arial" panose="020B0604020202020204" pitchFamily="34" charset="0"/>
              <a:buChar char="•"/>
            </a:pPr>
            <a:endParaRPr lang="en-US" sz="1800" i="1" dirty="0" smtClean="0"/>
          </a:p>
          <a:p>
            <a:endParaRPr lang="en-US" i="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636064"/>
            <a:ext cx="3278212" cy="3495179"/>
          </a:xfrm>
          <a:prstGeom prst="rect">
            <a:avLst/>
          </a:prstGeom>
        </p:spPr>
      </p:pic>
    </p:spTree>
    <p:extLst>
      <p:ext uri="{BB962C8B-B14F-4D97-AF65-F5344CB8AC3E}">
        <p14:creationId xmlns:p14="http://schemas.microsoft.com/office/powerpoint/2010/main" val="344184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6000" y="685850"/>
            <a:ext cx="7308368" cy="861774"/>
          </a:xfrm>
        </p:spPr>
        <p:txBody>
          <a:bodyPr/>
          <a:lstStyle/>
          <a:p>
            <a:r>
              <a:rPr lang="en-US" sz="2800" dirty="0" smtClean="0"/>
              <a:t>Development of NMBUs QA system – for </a:t>
            </a:r>
            <a:r>
              <a:rPr lang="en-US" sz="2800" dirty="0"/>
              <a:t/>
            </a:r>
            <a:br>
              <a:rPr lang="en-US" sz="2800" dirty="0"/>
            </a:br>
            <a:r>
              <a:rPr lang="en-US" sz="2800" dirty="0" smtClean="0"/>
              <a:t>both controlling and </a:t>
            </a:r>
            <a:r>
              <a:rPr lang="en-US" sz="2800" dirty="0"/>
              <a:t>provide </a:t>
            </a:r>
            <a:r>
              <a:rPr lang="en-US" sz="2800" dirty="0" smtClean="0"/>
              <a:t>development</a:t>
            </a:r>
            <a:endParaRPr lang="nb-NO" sz="2800" dirty="0"/>
          </a:p>
        </p:txBody>
      </p:sp>
      <p:sp>
        <p:nvSpPr>
          <p:cNvPr id="3" name="Plassholder for innhold 2"/>
          <p:cNvSpPr>
            <a:spLocks noGrp="1"/>
          </p:cNvSpPr>
          <p:nvPr>
            <p:ph idx="1"/>
          </p:nvPr>
        </p:nvSpPr>
        <p:spPr>
          <a:xfrm>
            <a:off x="576000" y="1692413"/>
            <a:ext cx="7992000" cy="4671332"/>
          </a:xfrm>
        </p:spPr>
        <p:txBody>
          <a:bodyPr/>
          <a:lstStyle/>
          <a:p>
            <a:pPr marL="0" indent="0" algn="ctr">
              <a:buNone/>
            </a:pPr>
            <a:r>
              <a:rPr lang="nb-NO" b="1" dirty="0" smtClean="0"/>
              <a:t>001</a:t>
            </a:r>
            <a:r>
              <a:rPr lang="nb-NO" b="1" dirty="0"/>
              <a:t>: 2004-2008 </a:t>
            </a:r>
          </a:p>
          <a:p>
            <a:r>
              <a:rPr lang="en-US" dirty="0"/>
              <a:t>Procedures for course and </a:t>
            </a:r>
            <a:r>
              <a:rPr lang="en-US" dirty="0" smtClean="0"/>
              <a:t>study program approvals,  </a:t>
            </a:r>
            <a:r>
              <a:rPr lang="en-US" dirty="0"/>
              <a:t>criteria for </a:t>
            </a:r>
            <a:r>
              <a:rPr lang="en-US" dirty="0" smtClean="0"/>
              <a:t>approval</a:t>
            </a:r>
          </a:p>
          <a:p>
            <a:r>
              <a:rPr lang="en-US" dirty="0" smtClean="0"/>
              <a:t>Course evaluations </a:t>
            </a:r>
            <a:r>
              <a:rPr lang="en-US" dirty="0"/>
              <a:t>of all </a:t>
            </a:r>
            <a:r>
              <a:rPr lang="en-US" dirty="0" smtClean="0"/>
              <a:t>courses</a:t>
            </a:r>
          </a:p>
          <a:p>
            <a:r>
              <a:rPr lang="en-US" dirty="0" smtClean="0"/>
              <a:t>External study program evaluations</a:t>
            </a:r>
          </a:p>
          <a:p>
            <a:r>
              <a:rPr lang="en-US" dirty="0" smtClean="0"/>
              <a:t>Follow-up </a:t>
            </a:r>
            <a:r>
              <a:rPr lang="en-US" dirty="0"/>
              <a:t>in the Education Committee and Academic </a:t>
            </a:r>
            <a:r>
              <a:rPr lang="en-US" dirty="0" smtClean="0"/>
              <a:t>Board</a:t>
            </a:r>
          </a:p>
          <a:p>
            <a:r>
              <a:rPr lang="en-US" dirty="0" smtClean="0"/>
              <a:t>Increased </a:t>
            </a:r>
            <a:r>
              <a:rPr lang="en-US" dirty="0"/>
              <a:t>student participation in </a:t>
            </a:r>
            <a:r>
              <a:rPr lang="en-US" dirty="0" smtClean="0"/>
              <a:t>NMBU bodies</a:t>
            </a:r>
          </a:p>
          <a:p>
            <a:r>
              <a:rPr lang="en-US" dirty="0" smtClean="0"/>
              <a:t>Annual Report </a:t>
            </a:r>
            <a:r>
              <a:rPr lang="en-US" dirty="0"/>
              <a:t>on </a:t>
            </a:r>
            <a:r>
              <a:rPr lang="en-US" dirty="0" smtClean="0"/>
              <a:t>Quality </a:t>
            </a:r>
            <a:r>
              <a:rPr lang="en-US" dirty="0"/>
              <a:t>of </a:t>
            </a:r>
            <a:r>
              <a:rPr lang="en-US" dirty="0" smtClean="0"/>
              <a:t>Education</a:t>
            </a:r>
          </a:p>
          <a:p>
            <a:r>
              <a:rPr lang="en-US" dirty="0" smtClean="0"/>
              <a:t>Yearly dialogs with all Faculties and the Ministry </a:t>
            </a:r>
            <a:r>
              <a:rPr lang="en-US" dirty="0"/>
              <a:t/>
            </a:r>
            <a:br>
              <a:rPr lang="en-US" dirty="0"/>
            </a:br>
            <a:endParaRPr lang="nb-NO" dirty="0"/>
          </a:p>
        </p:txBody>
      </p:sp>
      <p:sp>
        <p:nvSpPr>
          <p:cNvPr id="4" name="Plassholder for dato 3"/>
          <p:cNvSpPr>
            <a:spLocks noGrp="1"/>
          </p:cNvSpPr>
          <p:nvPr>
            <p:ph type="dt" sz="half" idx="10"/>
          </p:nvPr>
        </p:nvSpPr>
        <p:spPr/>
        <p:txBody>
          <a:bodyPr/>
          <a:lstStyle/>
          <a:p>
            <a:r>
              <a:rPr lang="nb-NO" dirty="0"/>
              <a:t>Norwegian University </a:t>
            </a:r>
            <a:r>
              <a:rPr lang="nb-NO" dirty="0" err="1"/>
              <a:t>of</a:t>
            </a:r>
            <a:r>
              <a:rPr lang="nb-NO" dirty="0"/>
              <a:t> Life Sciences</a:t>
            </a:r>
          </a:p>
        </p:txBody>
      </p:sp>
      <p:sp>
        <p:nvSpPr>
          <p:cNvPr id="5" name="Plassholder for bunntekst 4"/>
          <p:cNvSpPr>
            <a:spLocks noGrp="1"/>
          </p:cNvSpPr>
          <p:nvPr>
            <p:ph type="ftr" sz="quarter" idx="11"/>
          </p:nvPr>
        </p:nvSpPr>
        <p:spPr>
          <a:xfrm>
            <a:off x="576000" y="6295196"/>
            <a:ext cx="4758000" cy="307777"/>
          </a:xfrm>
        </p:spPr>
        <p:txBody>
          <a:bodyPr/>
          <a:lstStyle/>
          <a:p>
            <a:r>
              <a:rPr lang="nb-NO" dirty="0" err="1" smtClean="0"/>
              <a:t>NMBUs</a:t>
            </a:r>
            <a:r>
              <a:rPr lang="nb-NO" dirty="0" smtClean="0"/>
              <a:t> </a:t>
            </a:r>
            <a:r>
              <a:rPr lang="nb-NO" dirty="0"/>
              <a:t>Bologna </a:t>
            </a:r>
            <a:r>
              <a:rPr lang="nb-NO" dirty="0" err="1"/>
              <a:t>process</a:t>
            </a:r>
            <a:endParaRPr lang="nb-NO" dirty="0"/>
          </a:p>
          <a:p>
            <a:endParaRPr lang="nb-NO" dirty="0"/>
          </a:p>
        </p:txBody>
      </p:sp>
      <p:sp>
        <p:nvSpPr>
          <p:cNvPr id="6" name="Plassholder for lysbildenummer 5"/>
          <p:cNvSpPr>
            <a:spLocks noGrp="1"/>
          </p:cNvSpPr>
          <p:nvPr>
            <p:ph type="sldNum" sz="quarter" idx="12"/>
          </p:nvPr>
        </p:nvSpPr>
        <p:spPr/>
        <p:txBody>
          <a:bodyPr/>
          <a:lstStyle/>
          <a:p>
            <a:fld id="{76503D8D-F27D-49CA-A299-3589FD585F6D}" type="slidenum">
              <a:rPr lang="nb-NO" smtClean="0"/>
              <a:t>6</a:t>
            </a:fld>
            <a:endParaRPr lang="nb-NO"/>
          </a:p>
        </p:txBody>
      </p:sp>
    </p:spTree>
    <p:extLst>
      <p:ext uri="{BB962C8B-B14F-4D97-AF65-F5344CB8AC3E}">
        <p14:creationId xmlns:p14="http://schemas.microsoft.com/office/powerpoint/2010/main" val="2784225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76503D8D-F27D-49CA-A299-3589FD585F6D}" type="slidenum">
              <a:rPr lang="nb-NO" smtClean="0"/>
              <a:t>7</a:t>
            </a:fld>
            <a:endParaRPr lang="nb-NO" dirty="0"/>
          </a:p>
        </p:txBody>
      </p:sp>
      <p:pic>
        <p:nvPicPr>
          <p:cNvPr id="7" name="Bilde 6"/>
          <p:cNvPicPr>
            <a:picLocks noChangeAspect="1"/>
          </p:cNvPicPr>
          <p:nvPr/>
        </p:nvPicPr>
        <p:blipFill>
          <a:blip r:embed="rId2"/>
          <a:stretch>
            <a:fillRect/>
          </a:stretch>
        </p:blipFill>
        <p:spPr>
          <a:xfrm>
            <a:off x="1855996" y="-411813"/>
            <a:ext cx="5432007" cy="7681626"/>
          </a:xfrm>
          <a:prstGeom prst="rect">
            <a:avLst/>
          </a:prstGeom>
        </p:spPr>
      </p:pic>
    </p:spTree>
    <p:extLst>
      <p:ext uri="{BB962C8B-B14F-4D97-AF65-F5344CB8AC3E}">
        <p14:creationId xmlns:p14="http://schemas.microsoft.com/office/powerpoint/2010/main" val="4079099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6000" y="316518"/>
            <a:ext cx="6818518" cy="1231106"/>
          </a:xfrm>
        </p:spPr>
        <p:txBody>
          <a:bodyPr/>
          <a:lstStyle/>
          <a:p>
            <a:r>
              <a:rPr lang="nb-NO" dirty="0" err="1" smtClean="0"/>
              <a:t>Means</a:t>
            </a:r>
            <a:r>
              <a:rPr lang="nb-NO" dirty="0" smtClean="0"/>
              <a:t> </a:t>
            </a:r>
            <a:r>
              <a:rPr lang="nb-NO" dirty="0" err="1" smtClean="0"/>
              <a:t>of</a:t>
            </a:r>
            <a:r>
              <a:rPr lang="nb-NO" dirty="0" smtClean="0"/>
              <a:t> </a:t>
            </a:r>
            <a:r>
              <a:rPr lang="nb-NO" dirty="0" err="1" smtClean="0"/>
              <a:t>Developing</a:t>
            </a:r>
            <a:r>
              <a:rPr lang="nb-NO" dirty="0" smtClean="0"/>
              <a:t> </a:t>
            </a:r>
            <a:r>
              <a:rPr lang="nb-NO" dirty="0" err="1" smtClean="0"/>
              <a:t>the</a:t>
            </a:r>
            <a:r>
              <a:rPr lang="nb-NO" dirty="0" smtClean="0"/>
              <a:t> QA System</a:t>
            </a:r>
            <a:endParaRPr lang="nb-NO" dirty="0"/>
          </a:p>
        </p:txBody>
      </p:sp>
      <p:sp>
        <p:nvSpPr>
          <p:cNvPr id="3" name="Plassholder for innhold 2"/>
          <p:cNvSpPr>
            <a:spLocks noGrp="1"/>
          </p:cNvSpPr>
          <p:nvPr>
            <p:ph idx="1"/>
          </p:nvPr>
        </p:nvSpPr>
        <p:spPr>
          <a:xfrm>
            <a:off x="576000" y="1825831"/>
            <a:ext cx="7992000" cy="4536841"/>
          </a:xfrm>
        </p:spPr>
        <p:txBody>
          <a:bodyPr/>
          <a:lstStyle/>
          <a:p>
            <a:r>
              <a:rPr lang="en-US" dirty="0" smtClean="0"/>
              <a:t>Candidate Surveys</a:t>
            </a:r>
          </a:p>
          <a:p>
            <a:r>
              <a:rPr lang="en-US" smtClean="0"/>
              <a:t>Systematic </a:t>
            </a:r>
            <a:r>
              <a:rPr lang="en-US" dirty="0" smtClean="0"/>
              <a:t>contact with the </a:t>
            </a:r>
            <a:r>
              <a:rPr lang="en-US" dirty="0" err="1" smtClean="0"/>
              <a:t>labour</a:t>
            </a:r>
            <a:r>
              <a:rPr lang="en-US" dirty="0" smtClean="0"/>
              <a:t> marked</a:t>
            </a:r>
          </a:p>
          <a:p>
            <a:r>
              <a:rPr lang="en-US" dirty="0" smtClean="0"/>
              <a:t>National and international surveys and evaluations of study </a:t>
            </a:r>
            <a:r>
              <a:rPr lang="en-US" dirty="0" err="1" smtClean="0"/>
              <a:t>programmes</a:t>
            </a:r>
            <a:endParaRPr lang="en-US" dirty="0" smtClean="0"/>
          </a:p>
          <a:p>
            <a:r>
              <a:rPr lang="en-US" dirty="0" err="1" smtClean="0">
                <a:hlinkClick r:id="rId3"/>
              </a:rPr>
              <a:t>Studiebarometeret</a:t>
            </a:r>
            <a:r>
              <a:rPr lang="en-US" dirty="0" smtClean="0"/>
              <a:t> (NOKUT)</a:t>
            </a:r>
          </a:p>
          <a:p>
            <a:r>
              <a:rPr lang="en-US" dirty="0"/>
              <a:t>Shot-Survey - Norway's largest </a:t>
            </a:r>
            <a:r>
              <a:rPr lang="en-US" dirty="0" smtClean="0"/>
              <a:t>survey on students </a:t>
            </a:r>
            <a:r>
              <a:rPr lang="en-US" dirty="0"/>
              <a:t>physical and mental health and </a:t>
            </a:r>
            <a:r>
              <a:rPr lang="en-US" dirty="0" smtClean="0"/>
              <a:t>well-being</a:t>
            </a:r>
          </a:p>
          <a:p>
            <a:r>
              <a:rPr lang="en-US" dirty="0" smtClean="0">
                <a:hlinkClick r:id="rId4"/>
              </a:rPr>
              <a:t>National Statistics (DBH)</a:t>
            </a:r>
            <a:endParaRPr lang="en-US" dirty="0" smtClean="0"/>
          </a:p>
          <a:p>
            <a:r>
              <a:rPr lang="en-US" dirty="0" smtClean="0"/>
              <a:t>Student participation at all levels</a:t>
            </a:r>
          </a:p>
          <a:p>
            <a:r>
              <a:rPr lang="en-US" dirty="0" smtClean="0"/>
              <a:t>Very many routine descriptions was created</a:t>
            </a:r>
          </a:p>
        </p:txBody>
      </p:sp>
      <p:sp>
        <p:nvSpPr>
          <p:cNvPr id="4" name="Plassholder for dato 3"/>
          <p:cNvSpPr>
            <a:spLocks noGrp="1"/>
          </p:cNvSpPr>
          <p:nvPr>
            <p:ph type="dt" sz="half" idx="10"/>
          </p:nvPr>
        </p:nvSpPr>
        <p:spPr/>
        <p:txBody>
          <a:bodyPr/>
          <a:lstStyle/>
          <a:p>
            <a:r>
              <a:rPr lang="nb-NO" dirty="0" smtClean="0"/>
              <a:t>Norwegian University </a:t>
            </a:r>
            <a:r>
              <a:rPr lang="nb-NO" dirty="0" err="1" smtClean="0"/>
              <a:t>of</a:t>
            </a:r>
            <a:r>
              <a:rPr lang="nb-NO" dirty="0" smtClean="0"/>
              <a:t> Life Sciences</a:t>
            </a:r>
            <a:endParaRPr lang="nb-NO" dirty="0"/>
          </a:p>
        </p:txBody>
      </p:sp>
      <p:sp>
        <p:nvSpPr>
          <p:cNvPr id="5" name="Plassholder for bunntekst 4"/>
          <p:cNvSpPr>
            <a:spLocks noGrp="1"/>
          </p:cNvSpPr>
          <p:nvPr>
            <p:ph type="ftr" sz="quarter" idx="11"/>
          </p:nvPr>
        </p:nvSpPr>
        <p:spPr>
          <a:xfrm>
            <a:off x="576000" y="6362672"/>
            <a:ext cx="4758000" cy="153888"/>
          </a:xfrm>
        </p:spPr>
        <p:txBody>
          <a:bodyPr/>
          <a:lstStyle/>
          <a:p>
            <a:r>
              <a:rPr lang="nb-NO" dirty="0" err="1"/>
              <a:t>NMBUs</a:t>
            </a:r>
            <a:r>
              <a:rPr lang="nb-NO" dirty="0"/>
              <a:t> Bologna </a:t>
            </a:r>
            <a:r>
              <a:rPr lang="nb-NO" dirty="0" err="1"/>
              <a:t>process</a:t>
            </a:r>
            <a:endParaRPr lang="nb-NO" dirty="0"/>
          </a:p>
        </p:txBody>
      </p:sp>
      <p:sp>
        <p:nvSpPr>
          <p:cNvPr id="6" name="Plassholder for lysbildenummer 5"/>
          <p:cNvSpPr>
            <a:spLocks noGrp="1"/>
          </p:cNvSpPr>
          <p:nvPr>
            <p:ph type="sldNum" sz="quarter" idx="12"/>
          </p:nvPr>
        </p:nvSpPr>
        <p:spPr/>
        <p:txBody>
          <a:bodyPr/>
          <a:lstStyle/>
          <a:p>
            <a:fld id="{76503D8D-F27D-49CA-A299-3589FD585F6D}" type="slidenum">
              <a:rPr lang="nb-NO" smtClean="0"/>
              <a:t>8</a:t>
            </a:fld>
            <a:endParaRPr lang="nb-NO"/>
          </a:p>
        </p:txBody>
      </p:sp>
    </p:spTree>
    <p:extLst>
      <p:ext uri="{BB962C8B-B14F-4D97-AF65-F5344CB8AC3E}">
        <p14:creationId xmlns:p14="http://schemas.microsoft.com/office/powerpoint/2010/main" val="3198209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14368"/>
            <a:ext cx="7946096" cy="1661993"/>
          </a:xfrm>
        </p:spPr>
        <p:txBody>
          <a:bodyPr/>
          <a:lstStyle/>
          <a:p>
            <a:r>
              <a:rPr lang="en-US" sz="3600" dirty="0"/>
              <a:t>Students have a key role in the </a:t>
            </a:r>
            <a:r>
              <a:rPr lang="en-US" sz="3600" dirty="0" smtClean="0"/>
              <a:t>processes of developing the University</a:t>
            </a:r>
            <a:endParaRPr lang="nb-NO" sz="3600" dirty="0"/>
          </a:p>
        </p:txBody>
      </p:sp>
      <p:sp>
        <p:nvSpPr>
          <p:cNvPr id="3" name="Plassholder for innhold 2"/>
          <p:cNvSpPr>
            <a:spLocks noGrp="1"/>
          </p:cNvSpPr>
          <p:nvPr>
            <p:ph idx="1"/>
          </p:nvPr>
        </p:nvSpPr>
        <p:spPr>
          <a:xfrm>
            <a:off x="576000" y="1825831"/>
            <a:ext cx="7992000" cy="4387123"/>
          </a:xfrm>
        </p:spPr>
        <p:txBody>
          <a:bodyPr/>
          <a:lstStyle/>
          <a:p>
            <a:r>
              <a:rPr lang="en-US" dirty="0" smtClean="0"/>
              <a:t>Students give </a:t>
            </a:r>
            <a:r>
              <a:rPr lang="en-US" dirty="0"/>
              <a:t>feedback in various evaluations and </a:t>
            </a:r>
            <a:r>
              <a:rPr lang="en-US" dirty="0" smtClean="0"/>
              <a:t>are continuously in dialogue </a:t>
            </a:r>
            <a:r>
              <a:rPr lang="en-US" dirty="0"/>
              <a:t>with the </a:t>
            </a:r>
            <a:r>
              <a:rPr lang="en-US" dirty="0" smtClean="0"/>
              <a:t>faculty </a:t>
            </a:r>
            <a:r>
              <a:rPr lang="en-US" dirty="0"/>
              <a:t>/ </a:t>
            </a:r>
            <a:r>
              <a:rPr lang="en-US" dirty="0" smtClean="0"/>
              <a:t>lecturer</a:t>
            </a:r>
          </a:p>
          <a:p>
            <a:endParaRPr lang="en-US" dirty="0" smtClean="0"/>
          </a:p>
          <a:p>
            <a:r>
              <a:rPr lang="en-US" dirty="0" smtClean="0"/>
              <a:t>Contribute </a:t>
            </a:r>
            <a:r>
              <a:rPr lang="en-US" dirty="0"/>
              <a:t>through representatives in </a:t>
            </a:r>
            <a:r>
              <a:rPr lang="en-US" dirty="0" smtClean="0"/>
              <a:t>all university bodies</a:t>
            </a:r>
          </a:p>
          <a:p>
            <a:pPr lvl="1"/>
            <a:r>
              <a:rPr lang="en-US" dirty="0" smtClean="0"/>
              <a:t>Two student representatives in the University Board</a:t>
            </a:r>
          </a:p>
          <a:p>
            <a:pPr lvl="1"/>
            <a:endParaRPr lang="en-US" dirty="0" smtClean="0"/>
          </a:p>
          <a:p>
            <a:r>
              <a:rPr lang="en-US" dirty="0" smtClean="0"/>
              <a:t>Work </a:t>
            </a:r>
            <a:r>
              <a:rPr lang="en-US" dirty="0"/>
              <a:t>actively in student </a:t>
            </a:r>
            <a:r>
              <a:rPr lang="en-US" dirty="0" smtClean="0"/>
              <a:t>democracy</a:t>
            </a:r>
          </a:p>
          <a:p>
            <a:endParaRPr lang="en-US" dirty="0" smtClean="0"/>
          </a:p>
          <a:p>
            <a:r>
              <a:rPr lang="en-US" dirty="0" smtClean="0"/>
              <a:t>Students are a driving force </a:t>
            </a:r>
            <a:br>
              <a:rPr lang="en-US" dirty="0" smtClean="0"/>
            </a:br>
            <a:r>
              <a:rPr lang="en-US" dirty="0" smtClean="0"/>
              <a:t>in </a:t>
            </a:r>
            <a:r>
              <a:rPr lang="en-US" dirty="0"/>
              <a:t>development and innovation</a:t>
            </a:r>
            <a:br>
              <a:rPr lang="en-US" dirty="0"/>
            </a:br>
            <a:endParaRPr lang="nb-NO" dirty="0"/>
          </a:p>
        </p:txBody>
      </p:sp>
      <p:sp>
        <p:nvSpPr>
          <p:cNvPr id="4" name="Plassholder for dato 3"/>
          <p:cNvSpPr>
            <a:spLocks noGrp="1"/>
          </p:cNvSpPr>
          <p:nvPr>
            <p:ph type="dt" sz="half" idx="10"/>
          </p:nvPr>
        </p:nvSpPr>
        <p:spPr/>
        <p:txBody>
          <a:bodyPr/>
          <a:lstStyle/>
          <a:p>
            <a:r>
              <a:rPr lang="nb-NO" dirty="0"/>
              <a:t>Norwegian University </a:t>
            </a:r>
            <a:r>
              <a:rPr lang="nb-NO" dirty="0" err="1"/>
              <a:t>of</a:t>
            </a:r>
            <a:r>
              <a:rPr lang="nb-NO" dirty="0"/>
              <a:t> Life Sciences</a:t>
            </a:r>
          </a:p>
        </p:txBody>
      </p:sp>
      <p:sp>
        <p:nvSpPr>
          <p:cNvPr id="5" name="Plassholder for bunntekst 4"/>
          <p:cNvSpPr>
            <a:spLocks noGrp="1"/>
          </p:cNvSpPr>
          <p:nvPr>
            <p:ph type="ftr" sz="quarter" idx="11"/>
          </p:nvPr>
        </p:nvSpPr>
        <p:spPr/>
        <p:txBody>
          <a:bodyPr/>
          <a:lstStyle/>
          <a:p>
            <a:r>
              <a:rPr lang="nb-NO" dirty="0" err="1"/>
              <a:t>NMBUs</a:t>
            </a:r>
            <a:r>
              <a:rPr lang="nb-NO" dirty="0"/>
              <a:t> Bologna </a:t>
            </a:r>
            <a:r>
              <a:rPr lang="nb-NO" dirty="0" err="1"/>
              <a:t>process</a:t>
            </a:r>
            <a:endParaRPr lang="nb-NO" dirty="0"/>
          </a:p>
        </p:txBody>
      </p:sp>
      <p:sp>
        <p:nvSpPr>
          <p:cNvPr id="6" name="Plassholder for lysbildenummer 5"/>
          <p:cNvSpPr>
            <a:spLocks noGrp="1"/>
          </p:cNvSpPr>
          <p:nvPr>
            <p:ph type="sldNum" sz="quarter" idx="12"/>
          </p:nvPr>
        </p:nvSpPr>
        <p:spPr/>
        <p:txBody>
          <a:bodyPr/>
          <a:lstStyle/>
          <a:p>
            <a:fld id="{76503D8D-F27D-49CA-A299-3589FD585F6D}" type="slidenum">
              <a:rPr lang="nb-NO" smtClean="0"/>
              <a:t>9</a:t>
            </a:fld>
            <a:endParaRPr lang="nb-NO"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933056"/>
            <a:ext cx="3043781" cy="2279898"/>
          </a:xfrm>
          <a:prstGeom prst="rect">
            <a:avLst/>
          </a:prstGeom>
        </p:spPr>
      </p:pic>
    </p:spTree>
    <p:extLst>
      <p:ext uri="{BB962C8B-B14F-4D97-AF65-F5344CB8AC3E}">
        <p14:creationId xmlns:p14="http://schemas.microsoft.com/office/powerpoint/2010/main" val="379313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NMBU">
  <a:themeElements>
    <a:clrScheme name="NMBU">
      <a:dk1>
        <a:sysClr val="windowText" lastClr="000000"/>
      </a:dk1>
      <a:lt1>
        <a:sysClr val="window" lastClr="FFFFFF"/>
      </a:lt1>
      <a:dk2>
        <a:srgbClr val="000000"/>
      </a:dk2>
      <a:lt2>
        <a:srgbClr val="FFFFFF"/>
      </a:lt2>
      <a:accent1>
        <a:srgbClr val="009D7F"/>
      </a:accent1>
      <a:accent2>
        <a:srgbClr val="FEC843"/>
      </a:accent2>
      <a:accent3>
        <a:srgbClr val="556680"/>
      </a:accent3>
      <a:accent4>
        <a:srgbClr val="00A1CD"/>
      </a:accent4>
      <a:accent5>
        <a:srgbClr val="000000"/>
      </a:accent5>
      <a:accent6>
        <a:srgbClr val="C8ACB7"/>
      </a:accent6>
      <a:hlink>
        <a:srgbClr val="009D7F"/>
      </a:hlink>
      <a:folHlink>
        <a:srgbClr val="77645A"/>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NMBU_PPT_Norsk</Template>
  <TotalTime>363</TotalTime>
  <Words>954</Words>
  <Application>Microsoft Office PowerPoint</Application>
  <PresentationFormat>On-screen Show (4:3)</PresentationFormat>
  <Paragraphs>132</Paragraphs>
  <Slides>10</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NMBU</vt:lpstr>
      <vt:lpstr>PowerPoint Presentation</vt:lpstr>
      <vt:lpstr>NMBU</vt:lpstr>
      <vt:lpstr>Where we came from</vt:lpstr>
      <vt:lpstr>Bologna process</vt:lpstr>
      <vt:lpstr>Academic Autonomy</vt:lpstr>
      <vt:lpstr>Development of NMBUs QA system – for  both controlling and provide development</vt:lpstr>
      <vt:lpstr>PowerPoint Presentation</vt:lpstr>
      <vt:lpstr>Means of Developing the QA System</vt:lpstr>
      <vt:lpstr>Students have a key role in the processes of developing the University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Ole-Jørgen Torp</dc:creator>
  <dc:description>template by addpoint.no</dc:description>
  <cp:lastModifiedBy>Iben Andersen</cp:lastModifiedBy>
  <cp:revision>35</cp:revision>
  <dcterms:created xsi:type="dcterms:W3CDTF">2014-02-05T13:46:56Z</dcterms:created>
  <dcterms:modified xsi:type="dcterms:W3CDTF">2017-03-09T09:41:01Z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